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  <p:sldMasterId id="2147483676" r:id="rId3"/>
    <p:sldMasterId id="2147483681" r:id="rId4"/>
    <p:sldMasterId id="2147483706" r:id="rId5"/>
  </p:sldMasterIdLst>
  <p:notesMasterIdLst>
    <p:notesMasterId r:id="rId37"/>
  </p:notesMasterIdLst>
  <p:sldIdLst>
    <p:sldId id="256" r:id="rId6"/>
    <p:sldId id="257" r:id="rId7"/>
    <p:sldId id="16774172" r:id="rId8"/>
    <p:sldId id="16774171" r:id="rId9"/>
    <p:sldId id="16764023" r:id="rId10"/>
    <p:sldId id="16774168" r:id="rId11"/>
    <p:sldId id="16774169" r:id="rId12"/>
    <p:sldId id="16774116" r:id="rId13"/>
    <p:sldId id="16774173" r:id="rId14"/>
    <p:sldId id="258" r:id="rId15"/>
    <p:sldId id="16774117" r:id="rId16"/>
    <p:sldId id="16774170" r:id="rId17"/>
    <p:sldId id="280" r:id="rId18"/>
    <p:sldId id="16774119" r:id="rId19"/>
    <p:sldId id="289" r:id="rId20"/>
    <p:sldId id="16774118" r:id="rId21"/>
    <p:sldId id="16774163" r:id="rId22"/>
    <p:sldId id="265" r:id="rId23"/>
    <p:sldId id="16774164" r:id="rId24"/>
    <p:sldId id="16774165" r:id="rId25"/>
    <p:sldId id="16774166" r:id="rId26"/>
    <p:sldId id="16774167" r:id="rId27"/>
    <p:sldId id="16774161" r:id="rId28"/>
    <p:sldId id="16774162" r:id="rId29"/>
    <p:sldId id="16774120" r:id="rId30"/>
    <p:sldId id="16774121" r:id="rId31"/>
    <p:sldId id="16774159" r:id="rId32"/>
    <p:sldId id="16774175" r:id="rId33"/>
    <p:sldId id="16774174" r:id="rId34"/>
    <p:sldId id="16139823" r:id="rId35"/>
    <p:sldId id="16774158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557" autoAdjust="0"/>
  </p:normalViewPr>
  <p:slideViewPr>
    <p:cSldViewPr snapToGrid="0">
      <p:cViewPr varScale="1">
        <p:scale>
          <a:sx n="74" d="100"/>
          <a:sy n="74" d="100"/>
        </p:scale>
        <p:origin x="3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765626772546798"/>
          <c:y val="3.3703920421299001E-2"/>
          <c:w val="0.434988088485536"/>
          <c:h val="0.8974651843183150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1BA-41FD-A85D-54AE5FD8524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1BA-41FD-A85D-54AE5FD8524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1BA-41FD-A85D-54AE5FD8524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1BA-41FD-A85D-54AE5FD8524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1BA-41FD-A85D-54AE5FD8524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1BA-41FD-A85D-54AE5FD8524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1BA-41FD-A85D-54AE5FD8524F}"/>
              </c:ext>
            </c:extLst>
          </c:dPt>
          <c:dLbls>
            <c:dLbl>
              <c:idx val="0"/>
              <c:layout>
                <c:manualLayout>
                  <c:x val="-0.10027901876671801"/>
                  <c:y val="-5.9540158891264903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1BA-41FD-A85D-54AE5FD8524F}"/>
                </c:ext>
              </c:extLst>
            </c:dLbl>
            <c:dLbl>
              <c:idx val="1"/>
              <c:layout>
                <c:manualLayout>
                  <c:x val="2.06463753776201E-2"/>
                  <c:y val="-0.2076760894944819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BA-41FD-A85D-54AE5FD8524F}"/>
                </c:ext>
              </c:extLst>
            </c:dLbl>
            <c:dLbl>
              <c:idx val="2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BA-41FD-A85D-54AE5FD8524F}"/>
                </c:ext>
              </c:extLst>
            </c:dLbl>
            <c:dLbl>
              <c:idx val="3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1BA-41FD-A85D-54AE5FD8524F}"/>
                </c:ext>
              </c:extLst>
            </c:dLbl>
            <c:dLbl>
              <c:idx val="4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1BA-41FD-A85D-54AE5FD8524F}"/>
                </c:ext>
              </c:extLst>
            </c:dLbl>
            <c:dLbl>
              <c:idx val="5"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BA-41FD-A85D-54AE5FD8524F}"/>
                </c:ext>
              </c:extLst>
            </c:dLbl>
            <c:dLbl>
              <c:idx val="6"/>
              <c:layout>
                <c:manualLayout>
                  <c:x val="4.4425774934483298E-2"/>
                  <c:y val="0.16006976555599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1BA-41FD-A85D-54AE5FD85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highlight>
                      <a:srgbClr val="FFFF00"/>
                    </a:highligh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сердечно-сосудистые заболевания </c:v>
                </c:pt>
                <c:pt idx="1">
                  <c:v>новообразования</c:v>
                </c:pt>
                <c:pt idx="2">
                  <c:v>внешние причины</c:v>
                </c:pt>
                <c:pt idx="3">
                  <c:v>органы пишеварения</c:v>
                </c:pt>
                <c:pt idx="4">
                  <c:v>органы дыхания</c:v>
                </c:pt>
                <c:pt idx="5">
                  <c:v>паразитарные заболевания</c:v>
                </c:pt>
                <c:pt idx="6">
                  <c:v>прочие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46.1</c:v>
                </c:pt>
                <c:pt idx="1">
                  <c:v>16.3</c:v>
                </c:pt>
                <c:pt idx="2">
                  <c:v>8.8000000000000007</c:v>
                </c:pt>
                <c:pt idx="3">
                  <c:v>6.1</c:v>
                </c:pt>
                <c:pt idx="4">
                  <c:v>4.3</c:v>
                </c:pt>
                <c:pt idx="5">
                  <c:v>1.6</c:v>
                </c:pt>
                <c:pt idx="6">
                  <c:v>16.8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91BA-41FD-A85D-54AE5FD852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4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5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6"/>
        <c:txPr>
          <a:bodyPr rot="0" spcFirstLastPara="0" vertOverflow="ellipsis" vert="horz" wrap="square" anchor="ctr" anchorCtr="1"/>
          <a:lstStyle/>
          <a:p>
            <a:pPr>
              <a:defRPr lang="ru-RU" sz="16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76262053318207601"/>
          <c:y val="5.72264482153306E-2"/>
          <c:w val="0.22132728304027199"/>
          <c:h val="0.92217671152720904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ru-RU"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8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solidFill>
          <a:schemeClr val="bg1"/>
        </a:solidFill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0.07708</cdr:x>
      <cdr:y>0.83148</cdr:y>
    </cdr:from>
    <cdr:to>
      <cdr:x>0.15876</cdr:x>
      <cdr:y>1</cdr:y>
    </cdr:to>
    <cdr:sp macro="" textlink="">
      <cdr:nvSpPr>
        <cdr:cNvPr id="2" name="Текстовое поле 1"/>
        <cdr:cNvSpPr txBox="1"/>
      </cdr:nvSpPr>
      <cdr:spPr>
        <a:xfrm xmlns:a="http://schemas.openxmlformats.org/drawingml/2006/main">
          <a:off x="862965" y="45116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>
          <a:spAutoFit/>
        </a:bodyPr>
        <a:lstStyle xmlns:a="http://schemas.openxmlformats.org/drawingml/2006/main"/>
        <a:p xmlns:a="http://schemas.openxmlformats.org/drawingml/2006/main">
          <a:endParaRPr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9BA3F-991B-40F6-A304-AD2C36F20329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B8D91A-9BD2-4C15-AA19-23BCC27A4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206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680" cy="3599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15900" indent="0">
              <a:buNone/>
            </a:pPr>
            <a:endParaRPr lang="ru-RU" sz="1800" b="0" strike="noStrike" spc="-1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 type="sldNum" idx="16"/>
          </p:nvPr>
        </p:nvSpPr>
        <p:spPr>
          <a:xfrm>
            <a:off x="3884760" y="8685360"/>
            <a:ext cx="2971080" cy="457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strike="noStrike" spc="-1">
                <a:solidFill>
                  <a:schemeClr val="dk1"/>
                </a:solidFill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E63B028C-8B9F-44BA-A556-78458209F7F6}" type="slidenum">
              <a:rPr lang="ru-RU" sz="1200" b="0" strike="noStrike" spc="-1">
                <a:solidFill>
                  <a:schemeClr val="dk1"/>
                </a:solidFill>
                <a:latin typeface="+mn-lt"/>
                <a:ea typeface="+mn-ea"/>
              </a:rPr>
              <a:t>7</a:t>
            </a:fld>
            <a:endParaRPr lang="ru-RU" sz="1200" b="0" strike="noStrike" spc="-1">
              <a:solidFill>
                <a:srgbClr val="000000"/>
              </a:solidFill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2854872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C81EE3-B00B-4A53-8C40-B66C04F5870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546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317BD-88A1-416B-A4C3-56E59F699BBD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596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.xml"/><Relationship Id="rId4" Type="http://schemas.openxmlformats.org/officeDocument/2006/relationships/image" Target="../media/image5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.xml"/><Relationship Id="rId4" Type="http://schemas.openxmlformats.org/officeDocument/2006/relationships/image" Target="../media/image5.emf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5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6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8.emf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25.svg"/><Relationship Id="rId7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25.svg"/><Relationship Id="rId7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26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27.svg"/><Relationship Id="rId9" Type="http://schemas.openxmlformats.org/officeDocument/2006/relationships/image" Target="../media/image20.png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7.svg"/><Relationship Id="rId7" Type="http://schemas.openxmlformats.org/officeDocument/2006/relationships/image" Target="../media/image21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10" Type="http://schemas.openxmlformats.org/officeDocument/2006/relationships/image" Target="../media/image17.svg"/><Relationship Id="rId4" Type="http://schemas.openxmlformats.org/officeDocument/2006/relationships/image" Target="../media/image18.png"/><Relationship Id="rId9" Type="http://schemas.openxmlformats.org/officeDocument/2006/relationships/image" Target="../media/image16.png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Relationship Id="rId9" Type="http://schemas.openxmlformats.org/officeDocument/2006/relationships/image" Target="../media/image17.svg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9.svg"/><Relationship Id="rId7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5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31.svg"/><Relationship Id="rId7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2.svg"/><Relationship Id="rId5" Type="http://schemas.openxmlformats.org/officeDocument/2006/relationships/image" Target="../media/image16.png"/><Relationship Id="rId10" Type="http://schemas.openxmlformats.org/officeDocument/2006/relationships/image" Target="../media/image34.sv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31.svg"/><Relationship Id="rId7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2.svg"/><Relationship Id="rId5" Type="http://schemas.openxmlformats.org/officeDocument/2006/relationships/image" Target="../media/image16.png"/><Relationship Id="rId10" Type="http://schemas.openxmlformats.org/officeDocument/2006/relationships/image" Target="../media/image34.sv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6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2.svg"/><Relationship Id="rId5" Type="http://schemas.openxmlformats.org/officeDocument/2006/relationships/image" Target="../media/image16.png"/><Relationship Id="rId10" Type="http://schemas.openxmlformats.org/officeDocument/2006/relationships/image" Target="../media/image34.svg"/><Relationship Id="rId4" Type="http://schemas.openxmlformats.org/officeDocument/2006/relationships/image" Target="../media/image35.svg"/><Relationship Id="rId9" Type="http://schemas.openxmlformats.org/officeDocument/2006/relationships/image" Target="../media/image20.png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5.svg"/><Relationship Id="rId7" Type="http://schemas.openxmlformats.org/officeDocument/2006/relationships/image" Target="../media/image34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0.png"/><Relationship Id="rId5" Type="http://schemas.openxmlformats.org/officeDocument/2006/relationships/image" Target="../media/image33.svg"/><Relationship Id="rId10" Type="http://schemas.openxmlformats.org/officeDocument/2006/relationships/image" Target="../media/image32.svg"/><Relationship Id="rId4" Type="http://schemas.openxmlformats.org/officeDocument/2006/relationships/image" Target="../media/image18.png"/><Relationship Id="rId9" Type="http://schemas.openxmlformats.org/officeDocument/2006/relationships/image" Target="../media/image16.png"/></Relationships>
</file>

<file path=ppt/slideLayouts/_rels/slideLayout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33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8.png"/><Relationship Id="rId5" Type="http://schemas.openxmlformats.org/officeDocument/2006/relationships/image" Target="../media/image32.svg"/><Relationship Id="rId4" Type="http://schemas.openxmlformats.org/officeDocument/2006/relationships/image" Target="../media/image16.png"/><Relationship Id="rId9" Type="http://schemas.openxmlformats.org/officeDocument/2006/relationships/image" Target="../media/image34.svg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4.svg"/><Relationship Id="rId5" Type="http://schemas.openxmlformats.org/officeDocument/2006/relationships/image" Target="../media/image20.png"/><Relationship Id="rId4" Type="http://schemas.openxmlformats.org/officeDocument/2006/relationships/image" Target="../media/image33.svg"/><Relationship Id="rId9" Type="http://schemas.openxmlformats.org/officeDocument/2006/relationships/image" Target="../media/image32.svg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3.svg"/><Relationship Id="rId5" Type="http://schemas.openxmlformats.org/officeDocument/2006/relationships/image" Target="../media/image18.png"/><Relationship Id="rId4" Type="http://schemas.openxmlformats.org/officeDocument/2006/relationships/image" Target="../media/image32.svg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33.svg"/><Relationship Id="rId7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5.png"/><Relationship Id="rId5" Type="http://schemas.openxmlformats.org/officeDocument/2006/relationships/image" Target="../media/image34.svg"/><Relationship Id="rId4" Type="http://schemas.openxmlformats.org/officeDocument/2006/relationships/image" Target="../media/image20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lla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667" y="311085"/>
            <a:ext cx="8365596" cy="10698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38" y="1573619"/>
            <a:ext cx="10977562" cy="36905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97850" y="6449644"/>
            <a:ext cx="2880000" cy="180000"/>
          </a:xfrm>
        </p:spPr>
        <p:txBody>
          <a:bodyPr/>
          <a:lstStyle/>
          <a:p>
            <a:pPr algn="r">
              <a:defRPr/>
            </a:pPr>
            <a:endParaRPr lang="en-GB" sz="90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07726" y="6449644"/>
            <a:ext cx="465174" cy="180000"/>
          </a:xfrm>
        </p:spPr>
        <p:txBody>
          <a:bodyPr/>
          <a:lstStyle/>
          <a:p>
            <a:fld id="{03CB0E19-F4C8-4F98-96D2-CE1ECDE59975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Graphic 4" descr="Heart organ outline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6138" y="442783"/>
            <a:ext cx="626027" cy="626027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37" y="1573619"/>
            <a:ext cx="11167200" cy="4477931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04838" y="311086"/>
            <a:ext cx="11168062" cy="106527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972037" y="6405737"/>
            <a:ext cx="10800000" cy="223907"/>
          </a:xfrm>
          <a:prstGeom prst="rect">
            <a:avLst/>
          </a:prstGeom>
        </p:spPr>
        <p:txBody>
          <a:bodyPr anchor="b" anchorCtr="0">
            <a:spAutoFit/>
          </a:bodyPr>
          <a:lstStyle>
            <a:lvl1pPr>
              <a:spcBef>
                <a:spcPts val="0"/>
              </a:spcBef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footnote or delete text box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715" imgH="5715" progId="TCLayout.ActiveDocument.1">
                  <p:embed/>
                </p:oleObj>
              </mc:Choice>
              <mc:Fallback>
                <p:oleObj name="think-cell Slide" r:id="rId3" imgW="5715" imgH="5715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715" imgH="5715" progId="TCLayout.ActiveDocument.1">
                  <p:embed/>
                </p:oleObj>
              </mc:Choice>
              <mc:Fallback>
                <p:oleObj name="think-cell Slide" r:id="rId3" imgW="5715" imgH="5715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917363" y="6375400"/>
            <a:ext cx="5056717" cy="304800"/>
          </a:xfrm>
          <a:prstGeom prst="rect">
            <a:avLst/>
          </a:prstGeom>
        </p:spPr>
        <p:txBody>
          <a:bodyPr/>
          <a:lstStyle>
            <a:lvl1pPr marL="168275" indent="-168275">
              <a:lnSpc>
                <a:spcPct val="85000"/>
              </a:lnSpc>
              <a:defRPr sz="935"/>
            </a:lvl1pPr>
          </a:lstStyle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12563" y="6375400"/>
            <a:ext cx="304800" cy="304800"/>
          </a:xfrm>
          <a:prstGeom prst="rect">
            <a:avLst/>
          </a:prstGeom>
        </p:spPr>
        <p:txBody>
          <a:bodyPr/>
          <a:lstStyle>
            <a:lvl1pPr>
              <a:lnSpc>
                <a:spcPct val="85000"/>
              </a:lnSpc>
              <a:defRPr/>
            </a:lvl1pPr>
          </a:lstStyle>
          <a:p>
            <a:fld id="{47547CF9-5B10-D24F-A8D7-45A9778164F7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6" name="Footer Placeholder 3"/>
          <p:cNvSpPr txBox="1"/>
          <p:nvPr userDrawn="1"/>
        </p:nvSpPr>
        <p:spPr>
          <a:xfrm>
            <a:off x="9928579" y="6582356"/>
            <a:ext cx="1650859" cy="3048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dirty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35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Strictly Confidential</a:t>
            </a:r>
          </a:p>
        </p:txBody>
      </p:sp>
    </p:spTree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43E88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rgbClr val="043E8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914400" y="6634840"/>
            <a:ext cx="304800" cy="228600"/>
          </a:xfrm>
        </p:spPr>
        <p:txBody>
          <a:bodyPr/>
          <a:lstStyle/>
          <a:p>
            <a:fld id="{47547CF9-5B10-D24F-A8D7-45A9778164F7}" type="slidenum">
              <a:rPr lang="uk-UA" smtClean="0"/>
              <a:t>‹#›</a:t>
            </a:fld>
            <a:endParaRPr lang="uk-UA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14400" y="1508760"/>
            <a:ext cx="10363200" cy="4526280"/>
          </a:xfrm>
          <a:prstGeom prst="rect">
            <a:avLst/>
          </a:prstGeom>
        </p:spPr>
        <p:txBody>
          <a:bodyPr/>
          <a:lstStyle>
            <a:lvl1pPr marL="304800" indent="-304800">
              <a:buSzTx/>
              <a:buFont typeface="Arial" panose="020B0604020202020204" pitchFamily="34" charset="0"/>
              <a:buChar char="•"/>
              <a:defRPr/>
            </a:lvl1pPr>
            <a:lvl2pPr marL="561975" indent="-231775">
              <a:defRPr/>
            </a:lvl2pPr>
            <a:lvl3pPr marL="792480" indent="-229870">
              <a:defRPr/>
            </a:lvl3pPr>
            <a:lvl4pPr marL="1036320" indent="-231775">
              <a:defRPr/>
            </a:lvl4pPr>
            <a:lvl5pPr marL="1268095" indent="-22225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9F44-82F3-4FB1-8415-FED98EFF36D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7D30-C127-4ACF-9E73-D1D3A2A3D3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9F44-82F3-4FB1-8415-FED98EFF36D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7D30-C127-4ACF-9E73-D1D3A2A3D3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9F44-82F3-4FB1-8415-FED98EFF36D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7D30-C127-4ACF-9E73-D1D3A2A3D3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9F44-82F3-4FB1-8415-FED98EFF36D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7D30-C127-4ACF-9E73-D1D3A2A3D3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15593-1910-486F-BDD2-980251024D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3C7C-2AB1-447F-9F74-8633FA3F98B1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1DBB1-5924-48FB-A3DD-0BFFDFD974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9F44-82F3-4FB1-8415-FED98EFF36D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7D30-C127-4ACF-9E73-D1D3A2A3D3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9F44-82F3-4FB1-8415-FED98EFF36D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7D30-C127-4ACF-9E73-D1D3A2A3D3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9F44-82F3-4FB1-8415-FED98EFF36D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7D30-C127-4ACF-9E73-D1D3A2A3D3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09F44-82F3-4FB1-8415-FED98EFF36D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27D30-C127-4ACF-9E73-D1D3A2A3D3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искусство, Графика, дизайн, творческий подход&#10;&#10;Автоматически созданное описание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56" t="11298" r="79523" b="-24089"/>
          <a:stretch>
            <a:fillRect/>
          </a:stretch>
        </p:blipFill>
        <p:spPr>
          <a:xfrm>
            <a:off x="9329195" y="0"/>
            <a:ext cx="2862805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шаблон, снимок экрана, дизайн, искусство&#10;&#10;Автоматически созданное описание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72" r="66821"/>
          <a:stretch>
            <a:fillRect/>
          </a:stretch>
        </p:blipFill>
        <p:spPr>
          <a:xfrm flipH="1">
            <a:off x="0" y="0"/>
            <a:ext cx="3477686" cy="5393322"/>
          </a:xfrm>
          <a:prstGeom prst="rect">
            <a:avLst/>
          </a:prstGeom>
        </p:spPr>
      </p:pic>
      <p:graphicFrame>
        <p:nvGraphicFramePr>
          <p:cNvPr id="7" name="think-cell data - do not delete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715" imgH="5715" progId="TCLayout.ActiveDocument.1">
                  <p:embed/>
                </p:oleObj>
              </mc:Choice>
              <mc:Fallback>
                <p:oleObj name="think-cell Slide" r:id="rId5" imgW="5715" imgH="5715" progId="TCLayout.ActiveDocument.1">
                  <p:embed/>
                  <p:pic>
                    <p:nvPicPr>
                      <p:cNvPr id="7" name="think-cell data - do not delete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921" y="462844"/>
            <a:ext cx="9796605" cy="866897"/>
          </a:xfrm>
          <a:prstGeom prst="rect">
            <a:avLst/>
          </a:prstGeom>
        </p:spPr>
        <p:txBody>
          <a:bodyPr vert="horz"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1084922" y="1464678"/>
            <a:ext cx="4785528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2"/>
          <p:cNvSpPr>
            <a:spLocks noGrp="1"/>
          </p:cNvSpPr>
          <p:nvPr>
            <p:ph idx="10"/>
          </p:nvPr>
        </p:nvSpPr>
        <p:spPr>
          <a:xfrm>
            <a:off x="6096000" y="1464678"/>
            <a:ext cx="4785527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solidFill>
                  <a:srgbClr val="0071B8"/>
                </a:solidFill>
              </a:defRPr>
            </a:lvl1pPr>
            <a:lvl2pPr>
              <a:defRPr>
                <a:solidFill>
                  <a:srgbClr val="0071B8"/>
                </a:solidFill>
              </a:defRPr>
            </a:lvl2pPr>
            <a:lvl3pPr>
              <a:defRPr>
                <a:solidFill>
                  <a:srgbClr val="0071B8"/>
                </a:solidFill>
              </a:defRPr>
            </a:lvl3pPr>
            <a:lvl4pPr>
              <a:defRPr>
                <a:solidFill>
                  <a:srgbClr val="0071B8"/>
                </a:solidFill>
              </a:defRPr>
            </a:lvl4pPr>
            <a:lvl5pPr>
              <a:defRPr>
                <a:solidFill>
                  <a:srgbClr val="0071B8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1" t="51774"/>
          <a:stretch>
            <a:fillRect/>
          </a:stretch>
        </p:blipFill>
        <p:spPr>
          <a:xfrm>
            <a:off x="0" y="0"/>
            <a:ext cx="3579989" cy="3132389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ворческий подход, искусство&#10;&#10;Автоматически созданное описание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84" b="58404"/>
          <a:stretch>
            <a:fillRect/>
          </a:stretch>
        </p:blipFill>
        <p:spPr>
          <a:xfrm>
            <a:off x="8752549" y="4622801"/>
            <a:ext cx="3439451" cy="2235200"/>
          </a:xfrm>
          <a:prstGeom prst="rect">
            <a:avLst/>
          </a:prstGeom>
        </p:spPr>
      </p:pic>
      <p:graphicFrame>
        <p:nvGraphicFramePr>
          <p:cNvPr id="8" name="think-cell data - do not delete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715" imgH="5715" progId="TCLayout.ActiveDocument.1">
                  <p:embed/>
                </p:oleObj>
              </mc:Choice>
              <mc:Fallback>
                <p:oleObj name="think-cell Slide" r:id="rId5" imgW="5715" imgH="5715" progId="TCLayout.ActiveDocument.1">
                  <p:embed/>
                  <p:pic>
                    <p:nvPicPr>
                      <p:cNvPr id="8" name="think-cell data - do not delete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921" y="988624"/>
            <a:ext cx="9796605" cy="866897"/>
          </a:xfrm>
          <a:prstGeom prst="rect">
            <a:avLst/>
          </a:prstGeom>
        </p:spPr>
        <p:txBody>
          <a:bodyPr vert="horz"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1084921" y="1990458"/>
            <a:ext cx="47844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solidFill>
                  <a:srgbClr val="0071B8"/>
                </a:solidFill>
              </a:defRPr>
            </a:lvl1pPr>
            <a:lvl2pPr>
              <a:defRPr>
                <a:solidFill>
                  <a:srgbClr val="0071B8"/>
                </a:solidFill>
              </a:defRPr>
            </a:lvl2pPr>
            <a:lvl3pPr>
              <a:defRPr>
                <a:solidFill>
                  <a:srgbClr val="0071B8"/>
                </a:solidFill>
              </a:defRPr>
            </a:lvl3pPr>
            <a:lvl4pPr>
              <a:defRPr>
                <a:solidFill>
                  <a:srgbClr val="0071B8"/>
                </a:solidFill>
              </a:defRPr>
            </a:lvl4pPr>
            <a:lvl5pPr>
              <a:defRPr>
                <a:solidFill>
                  <a:srgbClr val="0071B8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2"/>
          <p:cNvSpPr>
            <a:spLocks noGrp="1"/>
          </p:cNvSpPr>
          <p:nvPr>
            <p:ph idx="10"/>
          </p:nvPr>
        </p:nvSpPr>
        <p:spPr>
          <a:xfrm>
            <a:off x="6096000" y="1990458"/>
            <a:ext cx="4785527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solidFill>
                  <a:srgbClr val="0071B8"/>
                </a:solidFill>
              </a:defRPr>
            </a:lvl1pPr>
            <a:lvl2pPr>
              <a:defRPr>
                <a:solidFill>
                  <a:srgbClr val="0071B8"/>
                </a:solidFill>
              </a:defRPr>
            </a:lvl2pPr>
            <a:lvl3pPr>
              <a:defRPr>
                <a:solidFill>
                  <a:srgbClr val="0071B8"/>
                </a:solidFill>
              </a:defRPr>
            </a:lvl3pPr>
            <a:lvl4pPr>
              <a:defRPr>
                <a:solidFill>
                  <a:srgbClr val="0071B8"/>
                </a:solidFill>
              </a:defRPr>
            </a:lvl4pPr>
            <a:lvl5pPr>
              <a:defRPr>
                <a:solidFill>
                  <a:srgbClr val="0071B8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Графика, творческий подход, искусство, дизайн&#10;&#10;Автоматически созданное описание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5" r="77115"/>
          <a:stretch>
            <a:fillRect/>
          </a:stretch>
        </p:blipFill>
        <p:spPr>
          <a:xfrm>
            <a:off x="9821269" y="0"/>
            <a:ext cx="2370731" cy="5105026"/>
          </a:xfrm>
          <a:prstGeom prst="rect">
            <a:avLst/>
          </a:prstGeom>
        </p:spPr>
      </p:pic>
      <p:pic>
        <p:nvPicPr>
          <p:cNvPr id="6" name="Рисунок 5" descr="Изображение выглядит как апельсин, творческий подход&#10;&#10;Автоматически созданное описание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51" r="51056"/>
          <a:stretch>
            <a:fillRect/>
          </a:stretch>
        </p:blipFill>
        <p:spPr>
          <a:xfrm>
            <a:off x="8488763" y="0"/>
            <a:ext cx="3703237" cy="1464678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ворческий подход, сердце, Графика, искусство&#10;&#10;Автоматически созданное описание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7" b="50000"/>
          <a:stretch>
            <a:fillRect/>
          </a:stretch>
        </p:blipFill>
        <p:spPr>
          <a:xfrm>
            <a:off x="0" y="4681898"/>
            <a:ext cx="6821042" cy="2176102"/>
          </a:xfrm>
          <a:prstGeom prst="rect">
            <a:avLst/>
          </a:prstGeom>
        </p:spPr>
      </p:pic>
      <p:graphicFrame>
        <p:nvGraphicFramePr>
          <p:cNvPr id="8" name="think-cell data - do not delete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715" imgH="5715" progId="TCLayout.ActiveDocument.1">
                  <p:embed/>
                </p:oleObj>
              </mc:Choice>
              <mc:Fallback>
                <p:oleObj name="think-cell Slide" r:id="rId6" imgW="5715" imgH="5715" progId="TCLayout.ActiveDocument.1">
                  <p:embed/>
                  <p:pic>
                    <p:nvPicPr>
                      <p:cNvPr id="8" name="think-cell data - do not delete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922" y="462844"/>
            <a:ext cx="7318850" cy="866897"/>
          </a:xfrm>
          <a:prstGeom prst="rect">
            <a:avLst/>
          </a:prstGeom>
        </p:spPr>
        <p:txBody>
          <a:bodyPr vert="horz"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1084921" y="1464678"/>
            <a:ext cx="47844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2"/>
          <p:cNvSpPr>
            <a:spLocks noGrp="1"/>
          </p:cNvSpPr>
          <p:nvPr>
            <p:ph idx="10"/>
          </p:nvPr>
        </p:nvSpPr>
        <p:spPr>
          <a:xfrm>
            <a:off x="6096000" y="1464678"/>
            <a:ext cx="4785527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solidFill>
                  <a:srgbClr val="0071B8"/>
                </a:solidFill>
              </a:defRPr>
            </a:lvl1pPr>
            <a:lvl2pPr>
              <a:defRPr>
                <a:solidFill>
                  <a:srgbClr val="0071B8"/>
                </a:solidFill>
              </a:defRPr>
            </a:lvl2pPr>
            <a:lvl3pPr>
              <a:defRPr>
                <a:solidFill>
                  <a:srgbClr val="0071B8"/>
                </a:solidFill>
              </a:defRPr>
            </a:lvl3pPr>
            <a:lvl4pPr>
              <a:defRPr>
                <a:solidFill>
                  <a:srgbClr val="0071B8"/>
                </a:solidFill>
              </a:defRPr>
            </a:lvl4pPr>
            <a:lvl5pPr>
              <a:defRPr>
                <a:solidFill>
                  <a:srgbClr val="0071B8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екстовый слайд с сердцем_Средние снос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лой 0 1" descr="preencoded.png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/>
          <a:stretch>
            <a:fillRect/>
          </a:stretch>
        </p:blipFill>
        <p:spPr>
          <a:xfrm>
            <a:off x="7550150" y="0"/>
            <a:ext cx="4640752" cy="6858000"/>
          </a:xfrm>
          <a:prstGeom prst="rect">
            <a:avLst/>
          </a:prstGeom>
        </p:spPr>
      </p:pic>
      <p:pic>
        <p:nvPicPr>
          <p:cNvPr id="7" name="Rectangle 10232" descr="preencoded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0" y="6096000"/>
            <a:ext cx="12192000" cy="762000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6045200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4260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gradFill flip="none" rotWithShape="1">
          <a:gsLst>
            <a:gs pos="0">
              <a:srgbClr val="22AFBA"/>
            </a:gs>
            <a:gs pos="100000">
              <a:srgbClr val="01316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лой 0 1" descr="preencoded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7550150" y="0"/>
            <a:ext cx="4640752" cy="6858000"/>
          </a:xfrm>
          <a:prstGeom prst="rect">
            <a:avLst/>
          </a:prstGeom>
        </p:spPr>
      </p:pic>
      <p:sp>
        <p:nvSpPr>
          <p:cNvPr id="3" name="Text 2"/>
          <p:cNvSpPr/>
          <p:nvPr userDrawn="1"/>
        </p:nvSpPr>
        <p:spPr>
          <a:xfrm>
            <a:off x="1238250" y="6483350"/>
            <a:ext cx="6280150" cy="1778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Материал предназначен только для внутреннего использования и не подлежит передаче третьим лицам</a:t>
            </a:r>
            <a:endParaRPr lang="en-US" sz="100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>
          <a:xfrm>
            <a:off x="1238250" y="823453"/>
            <a:ext cx="6026150" cy="2204359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tIns="360000" bIns="360000">
            <a:spAutoFit/>
          </a:bodyPr>
          <a:lstStyle>
            <a:lvl1pPr marL="240030" algn="l">
              <a:defRPr sz="48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1238250" y="2995017"/>
            <a:ext cx="6026150" cy="1422400"/>
          </a:xfrm>
          <a:prstGeom prst="rect">
            <a:avLst/>
          </a:prstGeom>
        </p:spPr>
        <p:txBody>
          <a:bodyPr lIns="468000"/>
          <a:lstStyle>
            <a:lvl1pPr marL="0" indent="0"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gradFill flip="none" rotWithShape="1">
          <a:gsLst>
            <a:gs pos="0">
              <a:srgbClr val="22AFBA"/>
            </a:gs>
            <a:gs pos="100000">
              <a:srgbClr val="01316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2"/>
          <p:cNvSpPr/>
          <p:nvPr userDrawn="1"/>
        </p:nvSpPr>
        <p:spPr>
          <a:xfrm>
            <a:off x="1238250" y="6483350"/>
            <a:ext cx="6280150" cy="1778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Материал предназначен только для внутреннего использования и не подлежит передаче третьим лицам</a:t>
            </a:r>
            <a:endParaRPr lang="en-US" sz="1000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238250" y="421217"/>
            <a:ext cx="9445625" cy="1610783"/>
          </a:xfrm>
          <a:prstGeom prst="rect">
            <a:avLst/>
          </a:prstGeom>
        </p:spPr>
        <p:txBody>
          <a:bodyPr/>
          <a:lstStyle>
            <a:lvl1pPr algn="l">
              <a:defRPr sz="48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8" name="Group 2087326614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156450" y="2032000"/>
            <a:ext cx="3797300" cy="3797300"/>
          </a:xfrm>
          <a:prstGeom prst="rect">
            <a:avLst/>
          </a:prstGeom>
        </p:spPr>
      </p:pic>
      <p:sp>
        <p:nvSpPr>
          <p:cNvPr id="6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1238250" y="2224551"/>
            <a:ext cx="5213351" cy="1422400"/>
          </a:xfrm>
          <a:prstGeom prst="rect">
            <a:avLst/>
          </a:prstGeom>
        </p:spPr>
        <p:txBody>
          <a:bodyPr lIns="72000"/>
          <a:lstStyle>
            <a:lvl1pPr marL="0" indent="0"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 с липопротеином_Средние снос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con_Set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448300" y="0"/>
            <a:ext cx="6743700" cy="6858000"/>
          </a:xfrm>
          <a:prstGeom prst="rect">
            <a:avLst/>
          </a:prstGeom>
        </p:spPr>
      </p:pic>
      <p:pic>
        <p:nvPicPr>
          <p:cNvPr id="7" name="Rectangle 10232" descr="preencoded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0" y="6096000"/>
            <a:ext cx="12192000" cy="762000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6045200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4260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овый слайд с липопротеином_Много снос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con_Set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448300" y="0"/>
            <a:ext cx="6743700" cy="6858000"/>
          </a:xfrm>
          <a:prstGeom prst="rect">
            <a:avLst/>
          </a:prstGeom>
        </p:spPr>
      </p:pic>
      <p:pic>
        <p:nvPicPr>
          <p:cNvPr id="7" name="Rectangle 10232" descr="preencoded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0" y="5607049"/>
            <a:ext cx="12192000" cy="1250951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5571067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39273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овый слайд с липопротеином по центру_Средние снос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ctangle 10232" descr="preencoded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096000"/>
            <a:ext cx="12192000" cy="762000"/>
          </a:xfrm>
          <a:prstGeom prst="rect">
            <a:avLst/>
          </a:prstGeom>
        </p:spPr>
      </p:pic>
      <p:pic>
        <p:nvPicPr>
          <p:cNvPr id="11" name="Icon_Set" descr="preencoded.png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00200" y="0"/>
            <a:ext cx="8985250" cy="6858000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6045200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4260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овый слайд с липопротеином по центру_Много снос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con_Set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00200" y="0"/>
            <a:ext cx="8985250" cy="68580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199"/>
            <a:ext cx="10515600" cy="3926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2" name="Rectangle 10232" descr="preencoded.png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>
          <a:xfrm>
            <a:off x="0" y="5607049"/>
            <a:ext cx="12192000" cy="1250951"/>
          </a:xfrm>
          <a:prstGeom prst="rect">
            <a:avLst/>
          </a:prstGeom>
        </p:spPr>
      </p:pic>
      <p:pic>
        <p:nvPicPr>
          <p:cNvPr id="16" name="Rectangle 10235" descr="preencoded.png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0" y="5571067"/>
            <a:ext cx="12192000" cy="50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овый слайд с сердцем_Много снос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лой 0 1" descr="preencoded.png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/>
          <a:stretch>
            <a:fillRect/>
          </a:stretch>
        </p:blipFill>
        <p:spPr>
          <a:xfrm>
            <a:off x="7550150" y="0"/>
            <a:ext cx="4640752" cy="68580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3926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0" name="Rectangle 10232" descr="preencoded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>
          <a:xfrm>
            <a:off x="0" y="5607049"/>
            <a:ext cx="12192000" cy="1250951"/>
          </a:xfrm>
          <a:prstGeom prst="rect">
            <a:avLst/>
          </a:prstGeom>
        </p:spPr>
      </p:pic>
      <p:pic>
        <p:nvPicPr>
          <p:cNvPr id="12" name="Rectangle 10235" descr="preencoded.png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5571067"/>
            <a:ext cx="12192000" cy="50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овый слайд с изображением_Средние снос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ctangle 10232" descr="preencoded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096000"/>
            <a:ext cx="12192000" cy="762000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6045200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4656667" cy="4260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5774267" y="1346200"/>
            <a:ext cx="6417733" cy="426084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екстовый слайд с изображением_Много снос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4656667" cy="3926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5774267" y="1346200"/>
            <a:ext cx="6417733" cy="3926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10" name="Rectangle 10232" descr="preencoded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0" y="5607049"/>
            <a:ext cx="12192000" cy="1250951"/>
          </a:xfrm>
          <a:prstGeom prst="rect">
            <a:avLst/>
          </a:prstGeom>
        </p:spPr>
      </p:pic>
      <p:pic>
        <p:nvPicPr>
          <p:cNvPr id="11" name="Rectangle 10235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5571067"/>
            <a:ext cx="12192000" cy="50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F47F1C22-42AF-421D-9C16-F563253094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395138"/>
            <a:ext cx="10515600" cy="10080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x-none" sz="2400" b="1" i="0" kern="1200" dirty="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Click to edit title style</a:t>
            </a:r>
            <a:endParaRPr lang="x-none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D9BFC50-E0BB-4843-9DA7-1F3DA6DB7E47}"/>
              </a:ext>
            </a:extLst>
          </p:cNvPr>
          <p:cNvGrpSpPr/>
          <p:nvPr userDrawn="1"/>
        </p:nvGrpSpPr>
        <p:grpSpPr>
          <a:xfrm>
            <a:off x="0" y="6237685"/>
            <a:ext cx="12192000" cy="556222"/>
            <a:chOff x="3268979" y="6226439"/>
            <a:chExt cx="11436337" cy="521747"/>
          </a:xfrm>
        </p:grpSpPr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FFEB3A61-2CC3-49FB-A8FE-C0555A69707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2214" t="-2095" r="3162"/>
            <a:stretch/>
          </p:blipFill>
          <p:spPr>
            <a:xfrm>
              <a:off x="3268979" y="6226439"/>
              <a:ext cx="11436337" cy="465200"/>
            </a:xfrm>
            <a:prstGeom prst="rect">
              <a:avLst/>
            </a:prstGeom>
          </p:spPr>
        </p:pic>
        <p:pic>
          <p:nvPicPr>
            <p:cNvPr id="11" name="Graphic 4">
              <a:extLst>
                <a:ext uri="{FF2B5EF4-FFF2-40B4-BE49-F238E27FC236}">
                  <a16:creationId xmlns:a16="http://schemas.microsoft.com/office/drawing/2014/main" id="{0F6D8BF9-2C43-46C5-BF0B-F551963A44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78199" y="6226439"/>
              <a:ext cx="358371" cy="521747"/>
            </a:xfrm>
            <a:prstGeom prst="rect">
              <a:avLst/>
            </a:prstGeom>
          </p:spPr>
        </p:pic>
      </p:grpSp>
      <p:sp>
        <p:nvSpPr>
          <p:cNvPr id="12" name="Текст 2">
            <a:extLst>
              <a:ext uri="{FF2B5EF4-FFF2-40B4-BE49-F238E27FC236}">
                <a16:creationId xmlns:a16="http://schemas.microsoft.com/office/drawing/2014/main" id="{61ECC2DE-047C-4297-98FD-91F16C384D12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533401" y="5805736"/>
            <a:ext cx="11079480" cy="35884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8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literature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09621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gradFill flip="none" rotWithShape="1">
          <a:gsLst>
            <a:gs pos="0">
              <a:srgbClr val="22AFBA"/>
            </a:gs>
            <a:gs pos="100000">
              <a:srgbClr val="01316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лой 0 1" descr="preencoded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7550150" y="0"/>
            <a:ext cx="4640752" cy="6858000"/>
          </a:xfrm>
          <a:prstGeom prst="rect">
            <a:avLst/>
          </a:prstGeom>
        </p:spPr>
      </p:pic>
      <p:sp>
        <p:nvSpPr>
          <p:cNvPr id="3" name="Text 2"/>
          <p:cNvSpPr/>
          <p:nvPr userDrawn="1"/>
        </p:nvSpPr>
        <p:spPr>
          <a:xfrm>
            <a:off x="1238250" y="6483350"/>
            <a:ext cx="6280150" cy="1778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Материал предназначен только для внутреннего использования и не подлежит передаче третьим лицам</a:t>
            </a:r>
            <a:endParaRPr lang="en-US" sz="100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>
          <a:xfrm>
            <a:off x="1238250" y="823453"/>
            <a:ext cx="6026150" cy="2204359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tIns="360000" bIns="360000">
            <a:spAutoFit/>
          </a:bodyPr>
          <a:lstStyle>
            <a:lvl1pPr marL="240030" algn="l">
              <a:defRPr sz="48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1238250" y="2995017"/>
            <a:ext cx="6026150" cy="1422400"/>
          </a:xfrm>
          <a:prstGeom prst="rect">
            <a:avLst/>
          </a:prstGeom>
        </p:spPr>
        <p:txBody>
          <a:bodyPr lIns="468000"/>
          <a:lstStyle>
            <a:lvl1pPr marL="0" indent="0"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gradFill flip="none" rotWithShape="1">
          <a:gsLst>
            <a:gs pos="0">
              <a:srgbClr val="22AFBA"/>
            </a:gs>
            <a:gs pos="100000">
              <a:srgbClr val="01316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2"/>
          <p:cNvSpPr/>
          <p:nvPr userDrawn="1"/>
        </p:nvSpPr>
        <p:spPr>
          <a:xfrm>
            <a:off x="1238250" y="6483350"/>
            <a:ext cx="6280150" cy="1778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Материал предназначен только для внутреннего использования и не подлежит передаче третьим лицам</a:t>
            </a:r>
            <a:endParaRPr lang="en-US" sz="1000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238250" y="421217"/>
            <a:ext cx="9445625" cy="1610783"/>
          </a:xfrm>
          <a:prstGeom prst="rect">
            <a:avLst/>
          </a:prstGeom>
        </p:spPr>
        <p:txBody>
          <a:bodyPr/>
          <a:lstStyle>
            <a:lvl1pPr algn="l">
              <a:defRPr sz="48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8" name="Group 2087326614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156450" y="2032000"/>
            <a:ext cx="3797300" cy="3797300"/>
          </a:xfrm>
          <a:prstGeom prst="rect">
            <a:avLst/>
          </a:prstGeom>
        </p:spPr>
      </p:pic>
      <p:sp>
        <p:nvSpPr>
          <p:cNvPr id="6" name="Текст 4"/>
          <p:cNvSpPr>
            <a:spLocks noGrp="1"/>
          </p:cNvSpPr>
          <p:nvPr>
            <p:ph type="body" sz="quarter" idx="10" hasCustomPrompt="1"/>
          </p:nvPr>
        </p:nvSpPr>
        <p:spPr>
          <a:xfrm>
            <a:off x="1238250" y="2224551"/>
            <a:ext cx="5213351" cy="1422400"/>
          </a:xfrm>
          <a:prstGeom prst="rect">
            <a:avLst/>
          </a:prstGeom>
        </p:spPr>
        <p:txBody>
          <a:bodyPr lIns="72000"/>
          <a:lstStyle>
            <a:lvl1pPr marL="0" indent="0"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 с липопротеином_Средние снос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con_Set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448300" y="0"/>
            <a:ext cx="6743700" cy="6858000"/>
          </a:xfrm>
          <a:prstGeom prst="rect">
            <a:avLst/>
          </a:prstGeom>
        </p:spPr>
      </p:pic>
      <p:pic>
        <p:nvPicPr>
          <p:cNvPr id="7" name="Rectangle 10232" descr="preencoded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0" y="6096000"/>
            <a:ext cx="12192000" cy="762000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6045200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4260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овый слайд с липопротеином_Много снос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con_Set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448300" y="0"/>
            <a:ext cx="6743700" cy="6858000"/>
          </a:xfrm>
          <a:prstGeom prst="rect">
            <a:avLst/>
          </a:prstGeom>
        </p:spPr>
      </p:pic>
      <p:pic>
        <p:nvPicPr>
          <p:cNvPr id="7" name="Rectangle 10232" descr="preencoded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0" y="5607049"/>
            <a:ext cx="12192000" cy="1250951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5571067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39273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овый слайд с липопротеином по центру_Средние снос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ctangle 10232" descr="preencoded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096000"/>
            <a:ext cx="12192000" cy="762000"/>
          </a:xfrm>
          <a:prstGeom prst="rect">
            <a:avLst/>
          </a:prstGeom>
        </p:spPr>
      </p:pic>
      <p:pic>
        <p:nvPicPr>
          <p:cNvPr id="11" name="Icon_Set" descr="preencoded.png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00200" y="0"/>
            <a:ext cx="8985250" cy="6858000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6045200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4260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овый слайд с липопротеином по центру_Много снос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con_Set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00200" y="0"/>
            <a:ext cx="8985250" cy="68580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199"/>
            <a:ext cx="10515600" cy="3926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2" name="Rectangle 10232" descr="preencoded.png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>
          <a:xfrm>
            <a:off x="0" y="5607049"/>
            <a:ext cx="12192000" cy="1250951"/>
          </a:xfrm>
          <a:prstGeom prst="rect">
            <a:avLst/>
          </a:prstGeom>
        </p:spPr>
      </p:pic>
      <p:pic>
        <p:nvPicPr>
          <p:cNvPr id="16" name="Rectangle 10235" descr="preencoded.png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0" y="5571067"/>
            <a:ext cx="12192000" cy="50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екстовый слайд с сердцем_Средние снос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лой 0 1" descr="preencoded.png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/>
          <a:stretch>
            <a:fillRect/>
          </a:stretch>
        </p:blipFill>
        <p:spPr>
          <a:xfrm>
            <a:off x="7550150" y="0"/>
            <a:ext cx="4640752" cy="6858000"/>
          </a:xfrm>
          <a:prstGeom prst="rect">
            <a:avLst/>
          </a:prstGeom>
        </p:spPr>
      </p:pic>
      <p:pic>
        <p:nvPicPr>
          <p:cNvPr id="7" name="Rectangle 10232" descr="preencoded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0" y="6096000"/>
            <a:ext cx="12192000" cy="762000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6045200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4260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овый слайд с сердцем_Много снос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лой 0 1" descr="preencoded.png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/>
          <a:stretch>
            <a:fillRect/>
          </a:stretch>
        </p:blipFill>
        <p:spPr>
          <a:xfrm>
            <a:off x="7550150" y="0"/>
            <a:ext cx="4640752" cy="68580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10515600" cy="3926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pic>
        <p:nvPicPr>
          <p:cNvPr id="10" name="Rectangle 10232" descr="preencoded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>
          <a:xfrm>
            <a:off x="0" y="5607049"/>
            <a:ext cx="12192000" cy="1250951"/>
          </a:xfrm>
          <a:prstGeom prst="rect">
            <a:avLst/>
          </a:prstGeom>
        </p:spPr>
      </p:pic>
      <p:pic>
        <p:nvPicPr>
          <p:cNvPr id="12" name="Rectangle 10235" descr="preencoded.png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0" y="5571067"/>
            <a:ext cx="12192000" cy="50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овый слайд с изображением_Средние снос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ctangle 10232" descr="preencoded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6096000"/>
            <a:ext cx="12192000" cy="762000"/>
          </a:xfrm>
          <a:prstGeom prst="rect">
            <a:avLst/>
          </a:prstGeom>
        </p:spPr>
      </p:pic>
      <p:pic>
        <p:nvPicPr>
          <p:cNvPr id="9" name="Rectangle 10235" descr="preencoded.png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0" y="6045200"/>
            <a:ext cx="12192000" cy="50800"/>
          </a:xfrm>
          <a:prstGeom prst="rect">
            <a:avLst/>
          </a:prstGeom>
        </p:spPr>
      </p:pic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4656667" cy="42608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5774267" y="1346200"/>
            <a:ext cx="6417733" cy="426084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екстовый слайд с изображением_Много снос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ctangle 10233" descr="preencoded.png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01600"/>
          </a:xfrm>
          <a:prstGeom prst="rect">
            <a:avLst/>
          </a:prstGeom>
        </p:spPr>
      </p:pic>
      <p:pic>
        <p:nvPicPr>
          <p:cNvPr id="14" name="Rectangle 10234" descr="preencoded.png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54000" cy="1016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8800" y="101600"/>
            <a:ext cx="10515600" cy="914401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solidFill>
                  <a:srgbClr val="01316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558800" y="1346200"/>
            <a:ext cx="4656667" cy="3926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5774267" y="1346200"/>
            <a:ext cx="6417733" cy="3926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10" name="Rectangle 10232" descr="preencoded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0" y="5607049"/>
            <a:ext cx="12192000" cy="1250951"/>
          </a:xfrm>
          <a:prstGeom prst="rect">
            <a:avLst/>
          </a:prstGeom>
        </p:spPr>
      </p:pic>
      <p:pic>
        <p:nvPicPr>
          <p:cNvPr id="11" name="Rectangle 10235" descr="preencoded.png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5571067"/>
            <a:ext cx="12192000" cy="50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rgbClr val="001F68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281196" y="268514"/>
            <a:ext cx="11629233" cy="548817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1090" b="0" strike="noStrike" spc="-1">
              <a:latin typeface="Calibri" panose="020F0502020204030204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D215593-1910-486F-BDD2-980251024DFB}" type="slidenum">
              <a:rPr/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86C4B-EB64-4F0E-A6A6-998705AE5141}" type="datetime1">
              <a:rPr lang="ru-RU" smtClean="0"/>
              <a:t>27.11.2025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374B5A"/>
                </a:solidFill>
              </a:rPr>
              <a:t>| Entresto IPS 2019-20 | Business Use Only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AA3EA-0569-43EF-BBA3-83FDB109D582}" type="slidenum">
              <a:rPr lang="en-US" smtClean="0">
                <a:solidFill>
                  <a:srgbClr val="374B5A"/>
                </a:solidFill>
              </a:rPr>
              <a:t>‹#›</a:t>
            </a:fld>
            <a:endParaRPr lang="en-US" dirty="0">
              <a:solidFill>
                <a:srgbClr val="374B5A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29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ags" Target="../tags/tag1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4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theme" Target="../theme/theme4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image" Target="../media/image8.emf"/><Relationship Id="rId2" Type="http://schemas.openxmlformats.org/officeDocument/2006/relationships/slideLayout" Target="../slideLayouts/slideLayout57.xml"/><Relationship Id="rId16" Type="http://schemas.openxmlformats.org/officeDocument/2006/relationships/oleObject" Target="../embeddings/oleObject5.bin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tags" Target="../tags/tag8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67FC7B-5924-4F7B-BEBF-12BF3CC118E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D562E4-DC7A-451E-9C80-AEFDB163B5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FEC388-CE73-4C56-8079-6201B7B956C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9CFEC6-86AC-48F3-B880-6C4A53D3279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/>
          <p:cNvGraphicFramePr>
            <a:graphicFrameLocks noChangeAspect="1"/>
          </p:cNvGraphicFramePr>
          <p:nvPr userDrawn="1">
            <p:custDataLst>
              <p:tags r:id="rId6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715" imgH="5715" progId="TCLayout.ActiveDocument.1">
                  <p:embed/>
                </p:oleObj>
              </mc:Choice>
              <mc:Fallback>
                <p:oleObj name="think-cell Slide" r:id="rId8" imgW="5715" imgH="5715" progId="TCLayout.ActiveDocument.1">
                  <p:embed/>
                  <p:pic>
                    <p:nvPicPr>
                      <p:cNvPr id="10" name="Object 9" hidden="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4265" b="1" i="0" baseline="0" dirty="0">
              <a:latin typeface="Arial Black" panose="020B0A04020102020204" pitchFamily="34" charset="0"/>
              <a:sym typeface="Arial Black" panose="020B0A04020102020204" pitchFamily="34" charset="0"/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-182880" y="-182880"/>
            <a:ext cx="12557760" cy="7229856"/>
            <a:chOff x="-137160" y="-137160"/>
            <a:chExt cx="9418320" cy="5422392"/>
          </a:xfrm>
        </p:grpSpPr>
        <p:cxnSp>
          <p:nvCxnSpPr>
            <p:cNvPr id="12" name="Straight Connector 11"/>
            <p:cNvCxnSpPr/>
            <p:nvPr userDrawn="1"/>
          </p:nvCxnSpPr>
          <p:spPr>
            <a:xfrm flipV="1">
              <a:off x="4572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 flipV="1">
              <a:off x="868680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 flipV="1">
              <a:off x="4572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V="1">
              <a:off x="868680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V="1">
              <a:off x="448056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 userDrawn="1"/>
          </p:nvCxnSpPr>
          <p:spPr>
            <a:xfrm flipV="1">
              <a:off x="448056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 userDrawn="1"/>
          </p:nvCxnSpPr>
          <p:spPr>
            <a:xfrm flipV="1">
              <a:off x="4663440" y="-137160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 flipV="1">
              <a:off x="4663440" y="5193792"/>
              <a:ext cx="0" cy="9144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 userDrawn="1"/>
          </p:nvCxnSpPr>
          <p:spPr>
            <a:xfrm>
              <a:off x="918972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>
            <a:xfrm>
              <a:off x="918972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 userDrawn="1"/>
          </p:nvCxnSpPr>
          <p:spPr>
            <a:xfrm>
              <a:off x="-137160" y="1371375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>
            <a:xfrm>
              <a:off x="-137160" y="448056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>
            <a:xfrm>
              <a:off x="918972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 userDrawn="1"/>
          </p:nvCxnSpPr>
          <p:spPr>
            <a:xfrm>
              <a:off x="-137160" y="342900"/>
              <a:ext cx="91440" cy="0"/>
            </a:xfrm>
            <a:prstGeom prst="line">
              <a:avLst/>
            </a:prstGeom>
            <a:ln w="6350">
              <a:solidFill>
                <a:srgbClr val="73737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609600" y="457201"/>
            <a:ext cx="10972800" cy="964900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hf hdr="0" dt="0"/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2665" b="1" i="0" kern="1200" spc="-133" baseline="0">
          <a:solidFill>
            <a:schemeClr val="tx1"/>
          </a:solidFill>
          <a:latin typeface="+mj-lt"/>
          <a:ea typeface="Arial Black" panose="020B0A04020102020204" pitchFamily="34" charset="0"/>
          <a:cs typeface="Arial Black" panose="020B0A04020102020204" pitchFamily="34" charset="0"/>
        </a:defRPr>
      </a:lvl1pPr>
    </p:titleStyle>
    <p:bodyStyle>
      <a:lvl1pPr marL="304800" indent="-304800" algn="l" defTabSz="1219200" rtl="0" eaLnBrk="1" latinLnBrk="0" hangingPunct="1">
        <a:spcBef>
          <a:spcPts val="1200"/>
        </a:spcBef>
        <a:buClrTx/>
        <a:buSzPct val="100000"/>
        <a:buFont typeface="Wingdings" panose="05000000000000000000" pitchFamily="2" charset="2"/>
        <a:buChar char="§"/>
        <a:tabLst>
          <a:tab pos="5331460" algn="r"/>
          <a:tab pos="10972165" algn="r"/>
        </a:tabLst>
        <a:defRPr sz="2400" b="0" i="0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indent="-304800" algn="l" defTabSz="1219200" rtl="0" eaLnBrk="1" latinLnBrk="0" hangingPunct="1">
        <a:spcBef>
          <a:spcPts val="400"/>
        </a:spcBef>
        <a:buClrTx/>
        <a:buSzPct val="100000"/>
        <a:buFont typeface="Arial" panose="020B0604020202020204" pitchFamily="34" charset="0"/>
        <a:buChar char="–"/>
        <a:defRPr sz="2135" b="0" i="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304800" algn="l" defTabSz="1219200" rtl="0" eaLnBrk="1" latinLnBrk="0" hangingPunct="1">
        <a:spcBef>
          <a:spcPts val="400"/>
        </a:spcBef>
        <a:buClrTx/>
        <a:buSzPct val="100000"/>
        <a:buFont typeface="Arial" panose="020B0604020202020204" pitchFamily="34" charset="0"/>
        <a:buChar char="–"/>
        <a:defRPr sz="2135" b="0" i="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1219200" indent="-304800" algn="l" defTabSz="1219200" rtl="0" eaLnBrk="1" latinLnBrk="0" hangingPunct="1">
        <a:spcBef>
          <a:spcPts val="400"/>
        </a:spcBef>
        <a:buClrTx/>
        <a:buSzPct val="100000"/>
        <a:buFont typeface="Arial" panose="020B0604020202020204" pitchFamily="34" charset="0"/>
        <a:buChar char="–"/>
        <a:defRPr sz="2135" b="0" i="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304800" algn="l" defTabSz="1219200" rtl="0" eaLnBrk="1" latinLnBrk="0" hangingPunct="1">
        <a:spcBef>
          <a:spcPts val="400"/>
        </a:spcBef>
        <a:buClrTx/>
        <a:buSzPct val="100000"/>
        <a:buFont typeface="Arial" panose="020B0604020202020204" pitchFamily="34" charset="0"/>
        <a:buChar char="–"/>
        <a:defRPr sz="2135" b="0" i="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409F44-82F3-4FB1-8415-FED98EFF36D8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027D30-C127-4ACF-9E73-D1D3A2A3D3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  <p:sldLayoutId id="2147483702" r:id="rId21"/>
    <p:sldLayoutId id="2147483703" r:id="rId22"/>
    <p:sldLayoutId id="2147483704" r:id="rId23"/>
    <p:sldLayoutId id="2147483705" r:id="rId24"/>
    <p:sldLayoutId id="2147483720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/>
          <p:cNvGraphicFramePr>
            <a:graphicFrameLocks noChangeAspect="1"/>
          </p:cNvGraphicFramePr>
          <p:nvPr userDrawn="1">
            <p:custDataLst>
              <p:tags r:id="rId15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5715" imgH="5715" progId="TCLayout.ActiveDocument.1">
                  <p:embed/>
                </p:oleObj>
              </mc:Choice>
              <mc:Fallback>
                <p:oleObj name="think-cell Slide" r:id="rId16" imgW="5715" imgH="5715" progId="TCLayout.ActiveDocument.1">
                  <p:embed/>
                  <p:pic>
                    <p:nvPicPr>
                      <p:cNvPr id="2" name="think-cell data - do not delete" hidden="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</p:sldLayoutIdLst>
  <p:hf sldNum="0" hdr="0" ftr="0" dt="0"/>
  <p:txStyles>
    <p:titleStyle>
      <a:lvl1pPr algn="ctr" defTabSz="609600" rtl="0" eaLnBrk="1" latinLnBrk="0" hangingPunct="1">
        <a:spcBef>
          <a:spcPct val="0"/>
        </a:spcBef>
        <a:buNone/>
        <a:defRPr sz="29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495300" indent="-190500" algn="l" defTabSz="609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33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»"/>
        <a:defRPr sz="1335" kern="1200">
          <a:solidFill>
            <a:schemeClr val="tx1"/>
          </a:solidFill>
          <a:latin typeface="+mn-lt"/>
          <a:ea typeface="+mn-ea"/>
          <a:cs typeface="+mn-cs"/>
        </a:defRPr>
      </a:lvl5pPr>
      <a:lvl6pPr marL="16764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6pPr>
      <a:lvl7pPr marL="19812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8pPr>
      <a:lvl9pPr marL="25908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cr.minzdrav.gov.ru/view-cr/752_1" TargetMode="Externa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2.xml"/><Relationship Id="rId1" Type="http://schemas.openxmlformats.org/officeDocument/2006/relationships/tags" Target="../tags/tag9.xml"/><Relationship Id="rId5" Type="http://schemas.openxmlformats.org/officeDocument/2006/relationships/hyperlink" Target="https://online.consultant.ru/riv/cgi/online.cgi?req=doc&amp;base=LAW&amp;n=506465&amp;dst=1000000001&amp;cacheid=A9CCE36839E3832849B4D2FDBEF6BC5B&amp;mode=splus&amp;rnd=V7eBWA#nt9YDwUqS4OUb9om1" TargetMode="External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online.consultant.ru/riv/cgi/online.cgi?req=doc&amp;base=LAW&amp;n=35503&amp;dst=1000000001&amp;cacheid=6A463A895B240D7C76DB390818DB5F7A&amp;mode=splus&amp;rnd=G1vVWw#PgKNGfUbdMPGVjOP" TargetMode="External"/><Relationship Id="rId2" Type="http://schemas.openxmlformats.org/officeDocument/2006/relationships/hyperlink" Target="https://online.consultant.ru/riv/cgi/online.cgi?req=doc&amp;base=LAW&amp;n=489351&amp;dst=1000000001&amp;cacheid=914C76850D2D0DE3F1C2A4B2012C8994&amp;mode=splus&amp;rnd=G1vVWw#4q5NGfUgBhfo1iuz" TargetMode="Externa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s://online.consultant.ru/riv/cgi/online.cgi?req=doc&amp;base=LAW&amp;n=489328&amp;dst=1000000001&amp;cacheid=3483152FD90D31EA330295B63B0FF716&amp;mode=splus&amp;rnd=G1vVWw#z6rMGfUUPiet3sEw" TargetMode="External"/><Relationship Id="rId4" Type="http://schemas.openxmlformats.org/officeDocument/2006/relationships/hyperlink" Target="https://online.consultant.ru/riv/cgi/online.cgi?req=doc&amp;base=LAW&amp;n=493417&amp;dst=1000000001&amp;cacheid=8FE4A575BAE04D33D685E121357D603E&amp;mode=splus&amp;rnd=G1vVWw#WFTNGfUIMly2Th0T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internet.garant.ru/#/document/180687" TargetMode="Externa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internet.garant.ru/#/document/101268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hyperlink" Target="http://publication.pravo.gov.ru/document/0001202509040013" TargetMode="Externa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ation.pravo.gov.ru/document/0001202412290002" TargetMode="External"/><Relationship Id="rId2" Type="http://schemas.openxmlformats.org/officeDocument/2006/relationships/hyperlink" Target="http://publication.pravo.gov.ru/document/0001202509040013" TargetMode="Externa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svg"/><Relationship Id="rId18" Type="http://schemas.openxmlformats.org/officeDocument/2006/relationships/image" Target="../media/image63.sv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image" Target="../media/image47.png"/><Relationship Id="rId16" Type="http://schemas.openxmlformats.org/officeDocument/2006/relationships/image" Target="../media/image61.sv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sv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Relationship Id="rId1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49.png"/><Relationship Id="rId3" Type="http://schemas.openxmlformats.org/officeDocument/2006/relationships/image" Target="../media/image48.svg"/><Relationship Id="rId7" Type="http://schemas.openxmlformats.org/officeDocument/2006/relationships/image" Target="../media/image54.svg"/><Relationship Id="rId12" Type="http://schemas.openxmlformats.org/officeDocument/2006/relationships/image" Target="../media/image61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3.png"/><Relationship Id="rId11" Type="http://schemas.openxmlformats.org/officeDocument/2006/relationships/image" Target="../media/image60.png"/><Relationship Id="rId5" Type="http://schemas.openxmlformats.org/officeDocument/2006/relationships/image" Target="../media/image52.svg"/><Relationship Id="rId10" Type="http://schemas.openxmlformats.org/officeDocument/2006/relationships/image" Target="../media/image56.svg"/><Relationship Id="rId4" Type="http://schemas.openxmlformats.org/officeDocument/2006/relationships/image" Target="../media/image51.png"/><Relationship Id="rId9" Type="http://schemas.openxmlformats.org/officeDocument/2006/relationships/image" Target="../media/image55.png"/><Relationship Id="rId14" Type="http://schemas.openxmlformats.org/officeDocument/2006/relationships/image" Target="../media/image50.sv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10.xml"/><Relationship Id="rId4" Type="http://schemas.openxmlformats.org/officeDocument/2006/relationships/image" Target="../media/image8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internet.garant.ru/#/document/404523658" TargetMode="External"/><Relationship Id="rId1" Type="http://schemas.openxmlformats.org/officeDocument/2006/relationships/slideLayout" Target="../slideLayouts/slideLayout6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svg"/><Relationship Id="rId2" Type="http://schemas.openxmlformats.org/officeDocument/2006/relationships/hyperlink" Target="https://internet.garant.ru/#/document/404523658" TargetMode="Externa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1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&#1085;&#1072;&#1094;&#1080;&#1086;&#1085;&#1072;&#1083;&#1100;&#1085;&#1099;&#1077;&#1087;&#1088;&#1086;&#1077;&#1082;&#1090;&#1099;.&#1088;&#1092;/new-projects/prodolzhitelnaya-i-aktivnaya-zhizn/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publication.pravo.gov.ru/document/0001202505290045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/>
              <a:t>Современные аспекты терапии и возможности лекарственного обеспечения пациентов с гиперхолестеринемией в Московской области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91166"/>
            <a:ext cx="9144000" cy="1655762"/>
          </a:xfrm>
        </p:spPr>
        <p:txBody>
          <a:bodyPr>
            <a:normAutofit fontScale="92500" lnSpcReduction="10000"/>
          </a:bodyPr>
          <a:lstStyle/>
          <a:p>
            <a:endParaRPr lang="ru-RU" sz="2000" i="1" dirty="0"/>
          </a:p>
          <a:p>
            <a:r>
              <a:rPr lang="ru-RU" sz="2000" i="1" dirty="0"/>
              <a:t>П.Ю. Лопотовский </a:t>
            </a:r>
          </a:p>
          <a:p>
            <a:r>
              <a:rPr lang="ru-RU" sz="2000" i="1" dirty="0"/>
              <a:t>Заместитель директора по вопросам лечения и профилактики ГБУЗ МО МОНИКИ </a:t>
            </a:r>
            <a:r>
              <a:rPr lang="ru-RU" sz="2000" i="1" dirty="0" err="1"/>
              <a:t>им.М.Ф.Владимирского</a:t>
            </a:r>
            <a:endParaRPr lang="ru-RU" sz="2000" i="1" dirty="0"/>
          </a:p>
          <a:p>
            <a:r>
              <a:rPr lang="ru-RU" sz="2000" i="1" dirty="0"/>
              <a:t>  28.11.2025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8A85D6-7C9A-78CF-683F-6AE2F88FB651}"/>
              </a:ext>
            </a:extLst>
          </p:cNvPr>
          <p:cNvSpPr txBox="1"/>
          <p:nvPr/>
        </p:nvSpPr>
        <p:spPr>
          <a:xfrm>
            <a:off x="185458" y="94176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При поддержке ООО «Новартис Фарма»</a:t>
            </a:r>
            <a:endParaRPr lang="ru-RU" sz="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787258-6856-EB7E-D65D-2931A1BEDE13}"/>
              </a:ext>
            </a:extLst>
          </p:cNvPr>
          <p:cNvSpPr txBox="1"/>
          <p:nvPr/>
        </p:nvSpPr>
        <p:spPr>
          <a:xfrm>
            <a:off x="185458" y="6548380"/>
            <a:ext cx="116586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Только для медицинских и фармацевтических работников. Для распространения на территории РФ в местах проведения медицинских или фармацевтических выставок, семинаров, конференций и иных подобных мероприятий.</a:t>
            </a:r>
            <a:endParaRPr lang="en-US" sz="8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Arial" panose="020B0604020202020204" pitchFamily="34" charset="0"/>
            </a:endParaRPr>
          </a:p>
          <a:p>
            <a:r>
              <a:rPr lang="ru-RU" sz="800" dirty="0"/>
              <a:t>11564733</a:t>
            </a:r>
            <a:r>
              <a:rPr lang="en-US" sz="800" dirty="0"/>
              <a:t>/INC/PPT/11.25/0</a:t>
            </a:r>
            <a:endParaRPr lang="ru-RU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699" y="4335892"/>
            <a:ext cx="11533094" cy="1325563"/>
          </a:xfrm>
        </p:spPr>
        <p:txBody>
          <a:bodyPr>
            <a:noAutofit/>
          </a:bodyPr>
          <a:lstStyle/>
          <a:p>
            <a:r>
              <a:rPr lang="ru-RU" sz="3200" i="1" dirty="0"/>
              <a:t>Не более 13% пациентов достигают целевого уровня ХС ЛНП в течение полугода после перенесенного острого сердечно-сосудистого события</a:t>
            </a:r>
          </a:p>
        </p:txBody>
      </p:sp>
      <p:sp>
        <p:nvSpPr>
          <p:cNvPr id="4" name="Oval 3"/>
          <p:cNvSpPr/>
          <p:nvPr/>
        </p:nvSpPr>
        <p:spPr>
          <a:xfrm>
            <a:off x="4296000" y="457200"/>
            <a:ext cx="3600000" cy="3600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rgbClr val="FF0000"/>
                </a:solidFill>
              </a:rPr>
              <a:t>13%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1" y="6396809"/>
            <a:ext cx="118209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Астракова (Бенимецкая) К. С., и </a:t>
            </a:r>
            <a:r>
              <a:rPr kumimoji="0" lang="ru-RU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соавт</a:t>
            </a: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Влияние сервиса поддержки принятия врачебных решений на соблюдение клинических рекомендаций и достижение целевого уровня холестерина липопротеинов низкой плотности у пациентов с риском развития сердечно-сосудистых осложнений (Исследование </a:t>
            </a:r>
            <a:r>
              <a:rPr kumimoji="0" lang="ru-RU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SuccESS</a:t>
            </a: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). Рациональная Фармакотерапия в Кардиологии. 2024;20(6):ХХХ-ХХХ. DOI: 10.20996/1819-6446-2024-3138. EDN BWLQBK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" y="2766218"/>
            <a:ext cx="1194816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Как достичь целевого уровня ХС ЛНП?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606224" y="1143001"/>
            <a:ext cx="11166676" cy="3895724"/>
          </a:xfrm>
          <a:prstGeom prst="roundRect">
            <a:avLst>
              <a:gd name="adj" fmla="val 5219"/>
            </a:avLst>
          </a:prstGeom>
          <a:solidFill>
            <a:srgbClr val="F1F2F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diagram of a human body&#10;&#10;Description automatically generated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" t="1570" b="1816"/>
          <a:stretch>
            <a:fillRect/>
          </a:stretch>
        </p:blipFill>
        <p:spPr>
          <a:xfrm>
            <a:off x="876300" y="1379221"/>
            <a:ext cx="8639176" cy="3529329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1726863" y="6450013"/>
            <a:ext cx="465137" cy="179387"/>
          </a:xfrm>
          <a:prstGeom prst="rect">
            <a:avLst/>
          </a:prstGeom>
        </p:spPr>
        <p:txBody>
          <a:bodyPr/>
          <a:lstStyle/>
          <a:p>
            <a:fld id="{03CB0E19-F4C8-4F98-96D2-CE1ECDE59975}" type="slidenum">
              <a:rPr lang="en-GB" smtClean="0"/>
              <a:t>12</a:t>
            </a:fld>
            <a:endParaRPr lang="en-GB"/>
          </a:p>
        </p:txBody>
      </p:sp>
      <p:sp>
        <p:nvSpPr>
          <p:cNvPr id="5" name="Content Placeholder 6"/>
          <p:cNvSpPr txBox="1"/>
          <p:nvPr/>
        </p:nvSpPr>
        <p:spPr>
          <a:xfrm>
            <a:off x="1181100" y="5215736"/>
            <a:ext cx="10591800" cy="884603"/>
          </a:xfrm>
          <a:prstGeom prst="roundRect">
            <a:avLst/>
          </a:prstGeom>
          <a:solidFill>
            <a:schemeClr val="accent6"/>
          </a:solidFill>
        </p:spPr>
        <p:txBody>
          <a:bodyPr wrap="square" lIns="0" tIns="0" rIns="0" bIns="0" anchor="ctr" anchorCtr="0">
            <a:noAutofit/>
          </a:bodyPr>
          <a:lstStyle>
            <a:defPPr>
              <a:defRPr lang="en-US"/>
            </a:defPPr>
            <a:lvl1pPr algn="ctr" defTabSz="428625">
              <a:spcBef>
                <a:spcPts val="0"/>
              </a:spcBef>
              <a:defRPr sz="1600" b="1">
                <a:solidFill>
                  <a:schemeClr val="bg1"/>
                </a:solidFill>
                <a:latin typeface="Arial" panose="020B0604020202020204"/>
                <a:cs typeface="Arial" panose="020B0604020202020204" pitchFamily="34" charset="0"/>
              </a:defRPr>
            </a:lvl1pPr>
            <a:lvl2pPr indent="-228600">
              <a:spcBef>
                <a:spcPts val="600"/>
              </a:spcBef>
              <a:buClrTx/>
              <a:buSzPct val="100000"/>
              <a:buFont typeface="Arial" panose="020B0604020202020204" pitchFamily="34" charset="0"/>
              <a:buChar char="–"/>
            </a:lvl2pPr>
            <a:lvl3pPr marL="685800" indent="-228600">
              <a:spcBef>
                <a:spcPts val="600"/>
              </a:spcBef>
              <a:buClrTx/>
              <a:buSzPct val="100000"/>
              <a:buFont typeface="Arial" panose="020B0604020202020204" pitchFamily="34" charset="0"/>
              <a:buChar char="–"/>
              <a:defRPr sz="1600"/>
            </a:lvl3pPr>
            <a:lvl4pPr marL="914400" indent="-228600">
              <a:spcBef>
                <a:spcPts val="600"/>
              </a:spcBef>
              <a:buClrTx/>
              <a:buSzPct val="100000"/>
              <a:buFont typeface="Arial" panose="020B0604020202020204" pitchFamily="34" charset="0"/>
              <a:buChar char="–"/>
              <a:defRPr sz="1600"/>
            </a:lvl4pPr>
            <a:lvl5pPr marL="1143000" indent="-228600">
              <a:spcBef>
                <a:spcPts val="600"/>
              </a:spcBef>
              <a:buClrTx/>
              <a:buSzPct val="100000"/>
              <a:buFont typeface="Arial" panose="020B0604020202020204" pitchFamily="34" charset="0"/>
              <a:buChar char="–"/>
              <a:defRPr sz="16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5291DD"/>
              </a:buClr>
              <a:buSzPct val="100000"/>
              <a:buFont typeface="Wingdings" panose="05000000000000000000" pitchFamily="2" charset="2"/>
              <a:buNone/>
              <a:tabLst>
                <a:tab pos="3998595" algn="r"/>
                <a:tab pos="8229600" algn="r"/>
              </a:tabLst>
              <a:defRPr/>
            </a:pP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У пациентов с прогрессирующим АС</a:t>
            </a: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комбинированная терапия - это необходимость для </a:t>
            </a:r>
            <a:b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достижения и устойчивого удержания низких и безопасных уровней ХС ЛНП</a:t>
            </a: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для лечения заболевания</a:t>
            </a: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; </a:t>
            </a: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Скорейшее агрессивное снижение ХС ЛНП – лучший СС прогноз для пациентов!</a:t>
            </a:r>
            <a:endParaRPr kumimoji="0" lang="en-GB" sz="1600" b="1" i="0" u="none" strike="noStrike" kern="1200" cap="none" spc="0" normalizeH="0" baseline="30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69942" y="2384653"/>
            <a:ext cx="3080921" cy="1364965"/>
          </a:xfrm>
          <a:prstGeom prst="rect">
            <a:avLst/>
          </a:prstGeom>
          <a:noFill/>
          <a:ln w="28575">
            <a:solidFill>
              <a:srgbClr val="00206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9717510" y="1422111"/>
            <a:ext cx="1853356" cy="3511510"/>
          </a:xfrm>
          <a:prstGeom prst="roundRect">
            <a:avLst>
              <a:gd name="adj" fmla="val 5205"/>
            </a:avLst>
          </a:prstGeom>
          <a:solidFill>
            <a:schemeClr val="bg1"/>
          </a:solidFill>
          <a:ln w="19050"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/>
              <a:t>У пациентов с прогрессирующим АС </a:t>
            </a:r>
            <a:r>
              <a:rPr lang="ru-RU" sz="1400" b="1"/>
              <a:t>ограничено время </a:t>
            </a:r>
            <a:r>
              <a:rPr lang="ru-RU" sz="1400"/>
              <a:t>для воздействия на АСБ</a:t>
            </a:r>
          </a:p>
          <a:p>
            <a:pPr algn="ctr"/>
            <a:endParaRPr lang="ru-RU" sz="1400"/>
          </a:p>
          <a:p>
            <a:pPr algn="ctr"/>
            <a:endParaRPr lang="en-GB" sz="1400"/>
          </a:p>
          <a:p>
            <a:pPr algn="ctr">
              <a:spcBef>
                <a:spcPts val="1200"/>
              </a:spcBef>
            </a:pPr>
            <a:r>
              <a:rPr lang="ru-RU" sz="1400"/>
              <a:t>Из-за узких временных рамок требуется </a:t>
            </a:r>
            <a:r>
              <a:rPr lang="ru-RU" sz="1400" b="1"/>
              <a:t>более значительное и устойчивое  абсолютное  снижение ХС ЛНП</a:t>
            </a:r>
            <a:endParaRPr lang="en-US" sz="1400">
              <a:highlight>
                <a:srgbClr val="FFFF00"/>
              </a:highlight>
            </a:endParaRPr>
          </a:p>
        </p:txBody>
      </p:sp>
      <p:sp>
        <p:nvSpPr>
          <p:cNvPr id="19" name="Arrow: Notched Right 18"/>
          <p:cNvSpPr/>
          <p:nvPr/>
        </p:nvSpPr>
        <p:spPr>
          <a:xfrm rot="5400000">
            <a:off x="10439143" y="2915157"/>
            <a:ext cx="410089" cy="253493"/>
          </a:xfrm>
          <a:prstGeom prst="notchedRightArrow">
            <a:avLst/>
          </a:prstGeom>
          <a:solidFill>
            <a:schemeClr val="accent6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50008" y="1987206"/>
            <a:ext cx="16028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/>
              <a:t>ЦУ ХС ЛНП</a:t>
            </a:r>
            <a:r>
              <a:rPr lang="en-GB" sz="1050" b="1" dirty="0"/>
              <a:t>, </a:t>
            </a:r>
            <a:br>
              <a:rPr lang="en-GB" sz="1050" b="1" dirty="0"/>
            </a:br>
            <a:r>
              <a:rPr lang="ru-RU" sz="1050" b="1" dirty="0"/>
              <a:t>мг</a:t>
            </a:r>
            <a:r>
              <a:rPr lang="en-GB" sz="1050" b="1" dirty="0"/>
              <a:t>/</a:t>
            </a:r>
            <a:r>
              <a:rPr lang="ru-RU" sz="1050" b="1" dirty="0" err="1"/>
              <a:t>дл</a:t>
            </a:r>
            <a:r>
              <a:rPr lang="en-GB" sz="1050" b="1" dirty="0"/>
              <a:t> (</a:t>
            </a:r>
            <a:r>
              <a:rPr lang="ru-RU" sz="1050" b="1" dirty="0" err="1"/>
              <a:t>ммоль</a:t>
            </a:r>
            <a:r>
              <a:rPr lang="en-GB" sz="1050" b="1" dirty="0"/>
              <a:t>/</a:t>
            </a:r>
            <a:r>
              <a:rPr lang="ru-RU" sz="1050" b="1" dirty="0"/>
              <a:t>л</a:t>
            </a:r>
            <a:r>
              <a:rPr lang="en-GB" sz="1050" b="1" dirty="0">
                <a:solidFill>
                  <a:schemeClr val="bg1"/>
                </a:solidFill>
              </a:rPr>
              <a:t>)</a:t>
            </a:r>
            <a:endParaRPr lang="en-US" sz="105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66138" y="2084284"/>
            <a:ext cx="7508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/>
              <a:t>115 (3.0)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3543299" y="2084284"/>
            <a:ext cx="7894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/>
              <a:t>100 (2.6)</a:t>
            </a:r>
            <a:endParaRPr 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5930309" y="2084284"/>
            <a:ext cx="6436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/>
              <a:t>70 (1.8)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7347098" y="2084284"/>
            <a:ext cx="6436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/>
              <a:t>55 (1.4)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8497654" y="2084284"/>
            <a:ext cx="6436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/>
              <a:t>40 (1.0)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352867" y="1362872"/>
            <a:ext cx="148861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Профилактика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60605" y="1381566"/>
            <a:ext cx="169959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«Терапия АСБ»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2039" y="3897758"/>
            <a:ext cx="7253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400" b="1" dirty="0" err="1"/>
              <a:t>Статины</a:t>
            </a:r>
            <a:endParaRPr lang="en-US" sz="1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781966" y="4246684"/>
            <a:ext cx="22019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100" b="1" dirty="0"/>
              <a:t> </a:t>
            </a:r>
            <a:r>
              <a:rPr lang="ru-RU" sz="1400" b="1" dirty="0" err="1"/>
              <a:t>Эзетимиб</a:t>
            </a:r>
            <a:endParaRPr lang="en-US" sz="1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087872" y="4634555"/>
            <a:ext cx="220199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b="1" dirty="0"/>
              <a:t>PCSK9 </a:t>
            </a:r>
            <a:r>
              <a:rPr lang="ru-RU" sz="1400" b="1" dirty="0"/>
              <a:t>- </a:t>
            </a:r>
            <a:r>
              <a:rPr lang="ru-RU" sz="1400" b="1" dirty="0" err="1"/>
              <a:t>таргетная</a:t>
            </a:r>
            <a:r>
              <a:rPr lang="ru-RU" sz="1400" b="1" dirty="0"/>
              <a:t> терапия</a:t>
            </a:r>
            <a:endParaRPr lang="en-US" sz="1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76300" y="4768774"/>
            <a:ext cx="3704167" cy="13017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>
            <a:defPPr>
              <a:defRPr lang="en-US"/>
            </a:defPPr>
            <a:lvl1pPr marR="0" lvl="0" indent="0" algn="r" defTabSz="260096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</a:defRPr>
            </a:lvl1pPr>
          </a:lstStyle>
          <a:p>
            <a:pPr algn="l"/>
            <a:r>
              <a:rPr lang="en-US"/>
              <a:t>Figure adapted with permission from Masana L, et al. </a:t>
            </a:r>
            <a:r>
              <a:rPr lang="en-US" i="1" err="1"/>
              <a:t>Pharmacol</a:t>
            </a:r>
            <a:r>
              <a:rPr lang="en-US" i="1"/>
              <a:t> Res</a:t>
            </a:r>
            <a:r>
              <a:rPr lang="en-US"/>
              <a:t>. 2023.</a:t>
            </a:r>
          </a:p>
        </p:txBody>
      </p:sp>
      <p:sp>
        <p:nvSpPr>
          <p:cNvPr id="7" name="Title 1"/>
          <p:cNvSpPr txBox="1"/>
          <p:nvPr/>
        </p:nvSpPr>
        <p:spPr>
          <a:xfrm>
            <a:off x="750008" y="391837"/>
            <a:ext cx="11168062" cy="8863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2400" b="1" kern="1200">
                <a:solidFill>
                  <a:srgbClr val="002068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tx1"/>
                </a:solidFill>
              </a:rPr>
              <a:t>Лечение атеросклеротических бляшек: необходимость интенсивного воздействия с помощью ранней комбинированной ГЛТ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Arrow: Notched Right 16"/>
          <p:cNvSpPr/>
          <p:nvPr/>
        </p:nvSpPr>
        <p:spPr>
          <a:xfrm>
            <a:off x="9310555" y="2920466"/>
            <a:ext cx="508191" cy="253493"/>
          </a:xfrm>
          <a:prstGeom prst="notchedRightArrow">
            <a:avLst/>
          </a:prstGeom>
          <a:solidFill>
            <a:schemeClr val="accent6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5"/>
          <p:cNvSpPr txBox="1"/>
          <p:nvPr/>
        </p:nvSpPr>
        <p:spPr>
          <a:xfrm>
            <a:off x="1" y="6060645"/>
            <a:ext cx="11772898" cy="79735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460A9"/>
              </a:buClr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460A9"/>
              </a:buClr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460A9"/>
              </a:buClr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37005">
              <a:defRPr/>
            </a:pPr>
            <a:r>
              <a:rPr lang="ru-RU" sz="800">
                <a:solidFill>
                  <a:srgbClr val="000000"/>
                </a:solidFill>
              </a:rPr>
              <a:t>СС – Сердечно-сосудистые. ХС ЛНП =холестерин липопротеины низкой плотности, АС – Атеросклероз, АСБ – Атеросклеротическая бляшка; ГЛТ – гиполипидемическая терапия</a:t>
            </a:r>
          </a:p>
          <a:p>
            <a:pPr marL="1437005">
              <a:defRPr/>
            </a:pPr>
            <a:r>
              <a:rPr lang="en-US" sz="800">
                <a:solidFill>
                  <a:srgbClr val="000000"/>
                </a:solidFill>
              </a:rPr>
              <a:t>Masana L, et al. </a:t>
            </a:r>
            <a:r>
              <a:rPr lang="en-US" sz="800" err="1">
                <a:solidFill>
                  <a:srgbClr val="000000"/>
                </a:solidFill>
              </a:rPr>
              <a:t>Pharmacol</a:t>
            </a:r>
            <a:r>
              <a:rPr lang="en-US" sz="800">
                <a:solidFill>
                  <a:srgbClr val="000000"/>
                </a:solidFill>
              </a:rPr>
              <a:t> Res. 2023;190:106738.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193040" y="74427"/>
            <a:ext cx="11387933" cy="1029437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>
            <a:lvl1pPr algn="l" defTabSz="1219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/>
              <a:t>Алгоритм действий на временной шкале</a:t>
            </a:r>
            <a:endParaRPr lang="en-US" b="1" dirty="0">
              <a:latin typeface="Segoe UI" panose="020B0502040204020203" charset="0"/>
              <a:cs typeface="Segoe UI" panose="020B0502040204020203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713512" y="3509356"/>
            <a:ext cx="10764979" cy="245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>
            <a:off x="477067" y="4489076"/>
            <a:ext cx="1029438" cy="10294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3533038" y="4489076"/>
            <a:ext cx="1029438" cy="10294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610647" y="4495299"/>
            <a:ext cx="1029438" cy="10294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859854" y="3411420"/>
            <a:ext cx="235300" cy="2353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3935011" y="3391706"/>
            <a:ext cx="235300" cy="23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010168" y="3411420"/>
            <a:ext cx="235300" cy="235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0085325" y="3415520"/>
            <a:ext cx="235300" cy="23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630681" y="4061824"/>
            <a:ext cx="720606" cy="245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6766289" y="4062597"/>
            <a:ext cx="720606" cy="245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670149" y="4717630"/>
            <a:ext cx="96404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Segoe UI" panose="020B0502040204020203" charset="0"/>
                <a:cs typeface="Segoe UI" panose="020B0502040204020203" charset="0"/>
              </a:rPr>
              <a:t>Анализ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Segoe UI" panose="020B0502040204020203" charset="0"/>
                <a:cs typeface="Segoe UI" panose="020B0502040204020203" charset="0"/>
              </a:rPr>
              <a:t>ХС ЛНП</a:t>
            </a:r>
            <a:endParaRPr lang="en-US" sz="1600" b="1" dirty="0">
              <a:solidFill>
                <a:schemeClr val="bg1"/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rot="5400000">
            <a:off x="3691132" y="4063478"/>
            <a:ext cx="720606" cy="245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555451" y="4713707"/>
            <a:ext cx="9717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Segoe UI" panose="020B0502040204020203" charset="0"/>
                <a:cs typeface="Segoe UI" panose="020B0502040204020203" charset="0"/>
              </a:rPr>
              <a:t>Анализ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Segoe UI" panose="020B0502040204020203" charset="0"/>
                <a:cs typeface="Segoe UI" panose="020B0502040204020203" charset="0"/>
              </a:rPr>
              <a:t>ХС ЛНП</a:t>
            </a:r>
            <a:endParaRPr lang="en-US" sz="1600" b="1" dirty="0">
              <a:solidFill>
                <a:schemeClr val="bg1"/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9688256" y="4489076"/>
            <a:ext cx="1029438" cy="10294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egoe UI" panose="020B0502040204020203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9827966" y="4068723"/>
            <a:ext cx="720606" cy="245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714516" y="4713707"/>
            <a:ext cx="96404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Segoe UI" panose="020B0502040204020203" charset="0"/>
                <a:cs typeface="Segoe UI" panose="020B0502040204020203" charset="0"/>
              </a:rPr>
              <a:t>Анализ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Segoe UI" panose="020B0502040204020203" charset="0"/>
                <a:cs typeface="Segoe UI" panose="020B0502040204020203" charset="0"/>
              </a:rPr>
              <a:t>ХС ЛНП</a:t>
            </a:r>
            <a:endParaRPr lang="en-US" sz="1600" b="1" dirty="0">
              <a:solidFill>
                <a:schemeClr val="bg1"/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416" y="1848897"/>
            <a:ext cx="1858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Segoe UI" panose="020B0502040204020203" charset="0"/>
                <a:cs typeface="Segoe UI" panose="020B0502040204020203" charset="0"/>
              </a:rPr>
              <a:t>Назначение 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Segoe UI" panose="020B0502040204020203" charset="0"/>
                <a:cs typeface="Segoe UI" panose="020B0502040204020203" charset="0"/>
              </a:rPr>
              <a:t>статина</a:t>
            </a:r>
            <a:endParaRPr lang="en-US" b="1" dirty="0">
              <a:solidFill>
                <a:schemeClr val="tx2"/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226363" y="2707657"/>
            <a:ext cx="2432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При уровне ХС ЛНП </a:t>
            </a:r>
          </a:p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≥1,4 ммоль/л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11338" y="1854109"/>
            <a:ext cx="2281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  <a:latin typeface="Segoe UI" panose="020B0502040204020203" charset="0"/>
                <a:cs typeface="Segoe UI" panose="020B0502040204020203" charset="0"/>
              </a:rPr>
              <a:t>Добавление </a:t>
            </a:r>
            <a:r>
              <a:rPr lang="ru-RU" b="1" dirty="0" err="1">
                <a:solidFill>
                  <a:schemeClr val="accent2"/>
                </a:solidFill>
                <a:latin typeface="Segoe UI" panose="020B0502040204020203" charset="0"/>
                <a:cs typeface="Segoe UI" panose="020B0502040204020203" charset="0"/>
              </a:rPr>
              <a:t>эзетимиба</a:t>
            </a:r>
            <a:endParaRPr lang="en-US" b="1" dirty="0">
              <a:solidFill>
                <a:schemeClr val="accent2"/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94177" y="1848898"/>
            <a:ext cx="2281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Segoe UI" panose="020B0502040204020203" charset="0"/>
                <a:cs typeface="Segoe UI" panose="020B0502040204020203" charset="0"/>
              </a:rPr>
              <a:t>Увеличение дозы</a:t>
            </a:r>
          </a:p>
          <a:p>
            <a:pPr algn="ctr"/>
            <a:r>
              <a:rPr lang="ru-RU" b="1" dirty="0">
                <a:solidFill>
                  <a:schemeClr val="accent1"/>
                </a:solidFill>
                <a:latin typeface="Segoe UI" panose="020B0502040204020203" charset="0"/>
                <a:cs typeface="Segoe UI" panose="020B0502040204020203" charset="0"/>
              </a:rPr>
              <a:t>статина</a:t>
            </a:r>
            <a:endParaRPr lang="en-US" b="1" dirty="0">
              <a:solidFill>
                <a:schemeClr val="accent1"/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04264" y="2710968"/>
            <a:ext cx="2829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В случае недостижения уровня </a:t>
            </a:r>
          </a:p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ХС ЛНП ≥1,4 ммоль/л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79791" y="1563127"/>
            <a:ext cx="2281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3"/>
                </a:solidFill>
                <a:latin typeface="Segoe UI" panose="020B0502040204020203" charset="0"/>
                <a:cs typeface="Segoe UI" panose="020B0502040204020203" charset="0"/>
              </a:rPr>
              <a:t>Добавление </a:t>
            </a:r>
            <a:r>
              <a:rPr lang="ru-RU" b="1" dirty="0" err="1">
                <a:solidFill>
                  <a:schemeClr val="accent3"/>
                </a:solidFill>
                <a:latin typeface="Segoe UI" panose="020B0502040204020203" charset="0"/>
                <a:cs typeface="Segoe UI" panose="020B0502040204020203" charset="0"/>
              </a:rPr>
              <a:t>инклисирана</a:t>
            </a:r>
            <a:r>
              <a:rPr lang="ru-RU" b="1" dirty="0">
                <a:solidFill>
                  <a:schemeClr val="accent3"/>
                </a:solidFill>
                <a:latin typeface="Segoe UI" panose="020B0502040204020203" charset="0"/>
                <a:cs typeface="Segoe UI" panose="020B0502040204020203" charset="0"/>
              </a:rPr>
              <a:t>/</a:t>
            </a:r>
          </a:p>
          <a:p>
            <a:pPr algn="ctr"/>
            <a:r>
              <a:rPr lang="ru-RU" b="1" dirty="0" err="1">
                <a:solidFill>
                  <a:schemeClr val="accent3"/>
                </a:solidFill>
                <a:latin typeface="Segoe UI" panose="020B0502040204020203" charset="0"/>
                <a:cs typeface="Segoe UI" panose="020B0502040204020203" charset="0"/>
              </a:rPr>
              <a:t>алирокумаба</a:t>
            </a:r>
            <a:r>
              <a:rPr lang="ru-RU" b="1" dirty="0">
                <a:solidFill>
                  <a:schemeClr val="accent3"/>
                </a:solidFill>
                <a:latin typeface="Segoe UI" panose="020B0502040204020203" charset="0"/>
                <a:cs typeface="Segoe UI" panose="020B0502040204020203" charset="0"/>
              </a:rPr>
              <a:t>/</a:t>
            </a:r>
          </a:p>
          <a:p>
            <a:pPr algn="ctr"/>
            <a:r>
              <a:rPr lang="ru-RU" b="1" dirty="0" err="1">
                <a:solidFill>
                  <a:schemeClr val="accent3"/>
                </a:solidFill>
                <a:latin typeface="Segoe UI" panose="020B0502040204020203" charset="0"/>
                <a:cs typeface="Segoe UI" panose="020B0502040204020203" charset="0"/>
              </a:rPr>
              <a:t>эволокумаба</a:t>
            </a:r>
            <a:endParaRPr lang="en-US" b="1" dirty="0">
              <a:solidFill>
                <a:schemeClr val="accent3"/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9615" y="6430941"/>
            <a:ext cx="10468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Calibri" panose="020F0502020204030204" pitchFamily="34" charset="0"/>
              </a:rPr>
              <a:t>Клинические рекомендации «Нарушения липидного обмена», 2023 г 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Calibri" panose="020F0502020204030204" pitchFamily="34" charset="0"/>
                <a:hlinkClick r:id="rId2"/>
              </a:rPr>
              <a:t>https://cr.minzdrav.gov.ru/view-cr/752_1</a:t>
            </a: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Calibri" panose="020F0502020204030204" pitchFamily="34" charset="0"/>
              </a:rPr>
              <a:t>*ДН – диспансерное наблюдение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712979" y="2707657"/>
            <a:ext cx="2829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В случае недостижения уровня </a:t>
            </a:r>
          </a:p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ХС ЛНП ≥1,4 ммоль/л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921694" y="2707657"/>
            <a:ext cx="2829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В случае недостижения уровня </a:t>
            </a:r>
          </a:p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ХС ЛНП ≥1,4 ммоль/л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06119" y="4820342"/>
            <a:ext cx="1154483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Segoe UI" panose="020B0502040204020203" charset="0"/>
                <a:cs typeface="Segoe UI" panose="020B0502040204020203" charset="0"/>
              </a:rPr>
              <a:t>Событие*</a:t>
            </a:r>
            <a:endParaRPr lang="en-US" sz="1600" b="1" dirty="0">
              <a:solidFill>
                <a:schemeClr val="bg1"/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38" name="Right Brace 37"/>
          <p:cNvSpPr/>
          <p:nvPr/>
        </p:nvSpPr>
        <p:spPr>
          <a:xfrm rot="5400000">
            <a:off x="2316850" y="2531107"/>
            <a:ext cx="387514" cy="2633104"/>
          </a:xfrm>
          <a:prstGeom prst="rightBrace">
            <a:avLst/>
          </a:prstGeom>
          <a:ln w="63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1282219" y="4069949"/>
            <a:ext cx="2544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8 ± 4 недели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40" name="Right Brace 39"/>
          <p:cNvSpPr/>
          <p:nvPr/>
        </p:nvSpPr>
        <p:spPr>
          <a:xfrm rot="5400000">
            <a:off x="5405593" y="2531107"/>
            <a:ext cx="387514" cy="2633104"/>
          </a:xfrm>
          <a:prstGeom prst="rightBrace">
            <a:avLst/>
          </a:prstGeom>
          <a:ln w="63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4370962" y="4069949"/>
            <a:ext cx="2544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8 ± 4 недели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42" name="Right Brace 41"/>
          <p:cNvSpPr/>
          <p:nvPr/>
        </p:nvSpPr>
        <p:spPr>
          <a:xfrm rot="5400000">
            <a:off x="8494336" y="2529536"/>
            <a:ext cx="387514" cy="2633104"/>
          </a:xfrm>
          <a:prstGeom prst="rightBrace">
            <a:avLst/>
          </a:prstGeom>
          <a:ln w="63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7459705" y="4068378"/>
            <a:ext cx="2544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charset="0"/>
                <a:cs typeface="Segoe UI" panose="020B0502040204020203" charset="0"/>
              </a:rPr>
              <a:t>8 ± 4 недели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charset="0"/>
              <a:cs typeface="Segoe UI" panose="020B0502040204020203" charset="0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11146170" y="3038940"/>
            <a:ext cx="1029438" cy="10294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Segoe UI" panose="020B0502040204020203" charset="0"/>
              </a:rPr>
              <a:t>ДН</a:t>
            </a:r>
            <a:endParaRPr lang="en-US" sz="2000" b="1" dirty="0">
              <a:latin typeface="Segoe UI" panose="020B0502040204020203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" y="2766218"/>
            <a:ext cx="1194816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Как обосновать необходимость назначения лекарственного препарата?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715" imgH="5715" progId="TCLayout.ActiveDocument.1">
                  <p:embed/>
                </p:oleObj>
              </mc:Choice>
              <mc:Fallback>
                <p:oleObj name="think-cell Slide" r:id="rId3" imgW="5715" imgH="5715" progId="TCLayout.ActiveDocument.1">
                  <p:embed/>
                  <p:pic>
                    <p:nvPicPr>
                      <p:cNvPr id="5" name="think-cell data - do not delete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/>
        </p:nvGraphicFramePr>
        <p:xfrm>
          <a:off x="91440" y="1307051"/>
          <a:ext cx="11943806" cy="49098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85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2208">
                <a:tc gridSpan="2">
                  <a:txBody>
                    <a:bodyPr/>
                    <a:lstStyle/>
                    <a:p>
                      <a:pPr algn="just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9.17. Критерии оценки качества </a:t>
                      </a: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специализированной медицинской помощи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взрослым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 </a:t>
                      </a: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стабильной ишемической болезни сердца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(коды по МКБ-10: 120.0, 120.1, 120.8. 120.9,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125.0, 125.1, 125.2, 125.3, 125.4, 125.5, 125.6, 125.8, 125.9, Q24.5)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208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Выполнено лечение статинами, при недостижении целевого уровня холестерина липопротеидов низкой плотности (&lt;1,4 ммоль/л) и его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снижения на 50% от исходного - увеличение дозы статинов или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комбинированная терапия (с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эзетимибом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(или) препаратом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 группы другие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гиполипидемические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средства (ингибиторы PCSK9,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инклисиран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)) (в зависимости от медицинских показаний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 при отсутствии медицинских противопоказаний)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Да/Нет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97">
                <a:tc gridSpan="2"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9.18. Критерии оценки качества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первичной медико-санитарной помощи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взрослым</a:t>
                      </a: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остром коронарном синдроме без подъема сегмента ST 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электрокардиограммы</a:t>
                      </a: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(коды по МКБ-10: 120.0, 121.0, 121.1, 121.2, 121.3, 121.4, 121.9, 122.0, 122.1, 122.8, 122.9,</a:t>
                      </a: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124.8, 124.9)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2042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Назначено лечение высокой дозой ингибитора 3-гидрокси-3-метилглютарил-кофермент А-редуктазы (статином),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 недостижении целевого уровня холестерина липопротеидов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низкой плотности (&lt;1,4 ммоль/л) или при отсутствии его снижения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50% от исходного уровня увеличена доза ингибитора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3-гидрокси-3-метилглютарил-кофермент А-редуктазы (статина) или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назначена комбинированная гиполипидемическая терапия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(с добавлением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эзетимиба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(или)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эволокумаба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или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алирокумаба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или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инклисирана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после оценки риска, либо пациент направлен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специализированную медицинскую организацию для коррекции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лечения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5854">
                <a:tc gridSpan="2">
                  <a:txBody>
                    <a:bodyPr/>
                    <a:lstStyle/>
                    <a:p>
                      <a:pPr algn="just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9.19. Критерии оценки качества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специализированной медицинской помощи 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взрослым</a:t>
                      </a: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остром коронарном синдроме без подъема сегмента ST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электрокардиограммы</a:t>
                      </a: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(коды по МКБ-10: 120.0, 121.0, 121.1, 121.2, 121.3, 121.4, 121.9, 122.0, 122.1, 122.8, 122.9,</a:t>
                      </a: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124.8, 124.9)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2042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Назначено лечение высокой дозой ингибитора 3-гидрокси-3-метилглютарил-кофермент А-редуктазы (статином),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 недостижении целевого уровня холестерина липопротеидов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низкой плотности (&lt;1,4 ммоль/л) или при отсутствии его снижения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50% от исходного уровня увеличена доза ингибитора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3-гидрокси-3-метилглютарил-кофермент А-редуктазы (статина) или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назначена комбинированная гиполипидемическая терапия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(с добавлением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эзетимиба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(или)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эволокумаба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или </a:t>
                      </a:r>
                      <a:r>
                        <a:rPr lang="ru-RU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алирокумаба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или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инклисирана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после оценки риска, либо пациент направлен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специализированную медицинскую организацию для коррекции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лечения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Заголовок 2"/>
          <p:cNvSpPr>
            <a:spLocks noGrp="1"/>
          </p:cNvSpPr>
          <p:nvPr>
            <p:ph type="title"/>
          </p:nvPr>
        </p:nvSpPr>
        <p:spPr>
          <a:xfrm>
            <a:off x="91440" y="91263"/>
            <a:ext cx="11744493" cy="820948"/>
          </a:xfrm>
          <a:noFill/>
        </p:spPr>
        <p:txBody>
          <a:bodyPr vert="horz" lIns="121899" tIns="60949" rIns="121899" bIns="60949" rtlCol="0" anchor="ctr" anchorCtr="0">
            <a:noAutofit/>
          </a:bodyPr>
          <a:lstStyle/>
          <a:p>
            <a:pPr defTabSz="1219200"/>
            <a:r>
              <a:rPr lang="ru-RU" sz="2800" spc="-133" dirty="0">
                <a:latin typeface="Aptos Display (Headings)"/>
              </a:rPr>
              <a:t>Достижение целевого уровня ХС ЛНП оценивается и будет оцениваться в ходе экспертизы качества МП. Приказ Минздрава 203н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611779"/>
            <a:ext cx="1219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00" dirty="0">
                <a:hlinkClick r:id="rId5"/>
              </a:rPr>
              <a:t>Приказ Минздрава России от 14.04.2025 N 203н "Об утверждении критериев оценки качества медицинской помощи" (Зарегистрировано в Минюсте России 28.05.2025 N 82382) - КонсультантПлюс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" y="1682441"/>
            <a:ext cx="1194816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Какие категории граждан имеют право на лекарственное обеспечение за счет государства?</a:t>
            </a:r>
          </a:p>
        </p:txBody>
      </p:sp>
      <p:sp>
        <p:nvSpPr>
          <p:cNvPr id="3" name="Title 1"/>
          <p:cNvSpPr txBox="1"/>
          <p:nvPr/>
        </p:nvSpPr>
        <p:spPr>
          <a:xfrm>
            <a:off x="121920" y="3862515"/>
            <a:ext cx="119481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/>
              <a:t>Какие лекарственные препараты можно получить бесплатно?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61" y="145776"/>
            <a:ext cx="11712603" cy="961322"/>
          </a:xfrm>
        </p:spPr>
        <p:txBody>
          <a:bodyPr vert="horz" lIns="121899" tIns="60949" rIns="121899" bIns="60949" rtlCol="0" anchor="ctr">
            <a:normAutofit/>
          </a:bodyPr>
          <a:lstStyle/>
          <a:p>
            <a:pPr defTabSz="1219200"/>
            <a:r>
              <a:rPr lang="ru-RU" sz="3000" dirty="0"/>
              <a:t>Основные каналы лекарственного обеспечения </a:t>
            </a:r>
            <a:r>
              <a:rPr lang="ru-RU" sz="3000" dirty="0" err="1"/>
              <a:t>гиполипидемической</a:t>
            </a:r>
            <a:r>
              <a:rPr lang="ru-RU" sz="3000" dirty="0"/>
              <a:t> терапией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292" y="1175370"/>
            <a:ext cx="3073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«Федеральные льготники»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22204" y="1173356"/>
            <a:ext cx="3118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«Региональные льготники»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89952" y="1183500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«Федеральный проект БССЗ»</a:t>
            </a:r>
          </a:p>
        </p:txBody>
      </p:sp>
      <p:sp>
        <p:nvSpPr>
          <p:cNvPr id="7" name="Rectangle 6"/>
          <p:cNvSpPr/>
          <p:nvPr/>
        </p:nvSpPr>
        <p:spPr>
          <a:xfrm>
            <a:off x="581208" y="1649437"/>
            <a:ext cx="2734299" cy="14819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Федеральный закон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N 178-ФЗ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"О государственной социальной помощи"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71655" y="1661197"/>
            <a:ext cx="2785961" cy="14702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Постановление Правительства РФ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N 1640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"Об утверждении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государственной программы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Российской Федерации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"Развитие здравоохранения"</a:t>
            </a:r>
          </a:p>
        </p:txBody>
      </p:sp>
      <p:sp>
        <p:nvSpPr>
          <p:cNvPr id="9" name="Rectangle 8"/>
          <p:cNvSpPr/>
          <p:nvPr/>
        </p:nvSpPr>
        <p:spPr>
          <a:xfrm>
            <a:off x="3579871" y="1650184"/>
            <a:ext cx="3160494" cy="14702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Постановление Правительства РФ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N 890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"О государственной ... и улучшении обеспечения населения ... 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лекарственными средствами ..."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754324" y="1184369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ОМС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106484" y="1661197"/>
            <a:ext cx="1969633" cy="14702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Федеральный закон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N 326-ФЗ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charset="0"/>
                <a:ea typeface="+mn-ea"/>
                <a:cs typeface="+mn-cs"/>
              </a:rPr>
              <a:t>«Об ОМС в РФ»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547" y="6227058"/>
            <a:ext cx="12088905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ru-RU" sz="700" b="0" strike="noStrike" kern="1200" cap="none" spc="0" normalizeH="0" baseline="0" noProof="0" dirty="0">
                <a:ln>
                  <a:noFill/>
                </a:ln>
                <a:solidFill>
                  <a:srgbClr val="E8E8E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Федеральный закон от 17.07.1999 N 178-ФЗ (ред. от 29.10.2024) "О государственной социальной помощи" – КонсультантПлюс</a:t>
            </a:r>
            <a:endParaRPr kumimoji="0" lang="ru-RU" sz="700" b="0" strike="noStrike" kern="1200" cap="none" spc="0" normalizeH="0" baseline="0" noProof="0" dirty="0">
              <a:ln>
                <a:noFill/>
              </a:ln>
              <a:solidFill>
                <a:srgbClr val="E8E8E8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ru-RU" sz="700" b="0" strike="noStrike" kern="1200" cap="none" spc="0" normalizeH="0" baseline="0" noProof="0" dirty="0">
                <a:ln>
                  <a:noFill/>
                </a:ln>
                <a:solidFill>
                  <a:srgbClr val="E8E8E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Постановление Правительства РФ от 30.07.1994 N 890 (ред. от 14.02.2002) "О государственной поддержке развития медицинской промышленности и улучшении обеспечения населения и учреждений здравоохранения лекарственными средствами и изделиями медицинского назначения" – КонсультантПлюс</a:t>
            </a:r>
            <a:endParaRPr kumimoji="0" lang="ru-RU" sz="700" b="0" strike="noStrike" kern="1200" cap="none" spc="0" normalizeH="0" baseline="0" noProof="0" dirty="0">
              <a:ln>
                <a:noFill/>
              </a:ln>
              <a:solidFill>
                <a:srgbClr val="E8E8E8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ru-RU" sz="700" b="0" strike="noStrike" kern="1200" cap="none" spc="0" normalizeH="0" baseline="0" noProof="0" dirty="0">
                <a:ln>
                  <a:noFill/>
                </a:ln>
                <a:solidFill>
                  <a:srgbClr val="E8E8E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Постановление Правительства РФ от 26.12.2017 N 1640 (ред. от 27.12.2024) "Об утверждении государственной программы Российской Федерации "Развитие здравоохранения" (с изм. и доп., вступ. в силу с 01.01.2025) – КонсультантПлюс</a:t>
            </a:r>
            <a:endParaRPr kumimoji="0" lang="ru-RU" sz="700" b="0" strike="noStrike" kern="1200" cap="none" spc="0" normalizeH="0" baseline="0" noProof="0" dirty="0">
              <a:ln>
                <a:noFill/>
              </a:ln>
              <a:solidFill>
                <a:srgbClr val="E8E8E8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ru-RU" sz="700" b="0" strike="noStrike" kern="1200" cap="none" spc="0" normalizeH="0" baseline="0" noProof="0" dirty="0">
                <a:ln>
                  <a:noFill/>
                </a:ln>
                <a:solidFill>
                  <a:srgbClr val="E8E8E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Федеральный закон от 29.11.2010 N 326-ФЗ (ред. от 29.10.2024) "Об обязательном медицинском страховании в Российской Федерации" – КонсультантПлюс</a:t>
            </a:r>
            <a:endParaRPr kumimoji="0" lang="en-US" sz="700" b="0" strike="noStrike" kern="1200" cap="none" spc="0" normalizeH="0" baseline="0" noProof="0" dirty="0">
              <a:ln>
                <a:noFill/>
              </a:ln>
              <a:solidFill>
                <a:srgbClr val="E8E8E8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9983" y="3326598"/>
            <a:ext cx="2695524" cy="9842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ru-RU"/>
            </a:defPPr>
            <a:lvl1pPr marL="228600" marR="0" lvl="0" indent="-228600" algn="just" fontAlgn="auto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 kumimoji="0" sz="1400" b="0" i="0" u="none" strike="noStrike" cap="none" spc="0" normalizeH="0" baseline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spcBef>
                <a:spcPts val="600"/>
              </a:spcBef>
            </a:pPr>
            <a:r>
              <a:rPr lang="ru-RU" sz="1100" b="1" dirty="0"/>
              <a:t>Инвалиды</a:t>
            </a:r>
            <a:r>
              <a:rPr lang="en-US" sz="1100" b="1" dirty="0"/>
              <a:t> I</a:t>
            </a:r>
            <a:r>
              <a:rPr lang="ru-RU" sz="1100" b="1" dirty="0"/>
              <a:t>-</a:t>
            </a:r>
            <a:r>
              <a:rPr lang="en-US" sz="1100" b="1" dirty="0"/>
              <a:t>II</a:t>
            </a:r>
            <a:r>
              <a:rPr lang="ru-RU" sz="1100" b="1" dirty="0"/>
              <a:t>-</a:t>
            </a:r>
            <a:r>
              <a:rPr lang="en-US" sz="1100" b="1" dirty="0"/>
              <a:t>III</a:t>
            </a:r>
            <a:r>
              <a:rPr lang="ru-RU" sz="1100" b="1" dirty="0"/>
              <a:t> группы</a:t>
            </a:r>
          </a:p>
          <a:p>
            <a:pPr>
              <a:spcBef>
                <a:spcPts val="600"/>
              </a:spcBef>
            </a:pPr>
            <a:r>
              <a:rPr lang="ru-RU" sz="1100" dirty="0"/>
              <a:t>Инвалиды войны</a:t>
            </a:r>
          </a:p>
          <a:p>
            <a:pPr>
              <a:spcBef>
                <a:spcPts val="600"/>
              </a:spcBef>
            </a:pPr>
            <a:r>
              <a:rPr lang="ru-RU" sz="1100" dirty="0"/>
              <a:t>Участники ВОВ</a:t>
            </a:r>
          </a:p>
          <a:p>
            <a:pPr>
              <a:spcBef>
                <a:spcPts val="600"/>
              </a:spcBef>
            </a:pPr>
            <a:r>
              <a:rPr lang="ru-RU" sz="1100" dirty="0"/>
              <a:t>Другие категории</a:t>
            </a:r>
          </a:p>
        </p:txBody>
      </p:sp>
      <p:sp>
        <p:nvSpPr>
          <p:cNvPr id="31" name="Объект 6"/>
          <p:cNvSpPr txBox="1"/>
          <p:nvPr/>
        </p:nvSpPr>
        <p:spPr>
          <a:xfrm>
            <a:off x="3579871" y="3237494"/>
            <a:ext cx="3190908" cy="1865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Инвалиды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группы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Инвалиды 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II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группы неработающие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Сахарный диабет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Инфаркт миокарда (первые 6 месяцев)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Онкология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СПИД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ВИЧ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Психические заболевания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Другие категории</a:t>
            </a:r>
          </a:p>
        </p:txBody>
      </p:sp>
      <p:sp>
        <p:nvSpPr>
          <p:cNvPr id="42" name="Объект 6"/>
          <p:cNvSpPr txBox="1"/>
          <p:nvPr/>
        </p:nvSpPr>
        <p:spPr>
          <a:xfrm>
            <a:off x="7071656" y="3237494"/>
            <a:ext cx="1924786" cy="18654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ru-RU"/>
            </a:defPPr>
            <a:lvl1pPr marL="228600" marR="0" lvl="0" indent="-228600" algn="just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 kumimoji="0" sz="1200" b="1" i="0" u="none" strike="noStrike" cap="none" spc="0" normalizeH="0" baseline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sz="1100" b="0" dirty="0"/>
              <a:t>ОНМК</a:t>
            </a:r>
          </a:p>
          <a:p>
            <a:r>
              <a:rPr lang="ru-RU" sz="1100" b="0" dirty="0"/>
              <a:t>ИМ</a:t>
            </a:r>
          </a:p>
          <a:p>
            <a:r>
              <a:rPr lang="ru-RU" sz="1100" b="0" dirty="0"/>
              <a:t>АКШ</a:t>
            </a:r>
          </a:p>
          <a:p>
            <a:r>
              <a:rPr lang="ru-RU" sz="1100" b="0" dirty="0" err="1"/>
              <a:t>Катетерная</a:t>
            </a:r>
            <a:r>
              <a:rPr lang="ru-RU" sz="1100" b="0" dirty="0"/>
              <a:t> абляция</a:t>
            </a:r>
          </a:p>
          <a:p>
            <a:pPr algn="l"/>
            <a:r>
              <a:rPr lang="ru-RU" sz="1100" b="0" dirty="0"/>
              <a:t>Ангиопластика со стентированием</a:t>
            </a:r>
          </a:p>
          <a:p>
            <a:endParaRPr lang="ru-RU" sz="1100" b="0" dirty="0"/>
          </a:p>
          <a:p>
            <a:r>
              <a:rPr lang="ru-RU" sz="1100" b="0" dirty="0"/>
              <a:t>ИБС + ФП + </a:t>
            </a:r>
            <a:r>
              <a:rPr lang="ru-RU" sz="1100" b="0" dirty="0" err="1"/>
              <a:t>ХСНнФВ</a:t>
            </a:r>
            <a:endParaRPr lang="ru-RU" sz="1100" b="0" dirty="0"/>
          </a:p>
        </p:txBody>
      </p:sp>
      <p:sp>
        <p:nvSpPr>
          <p:cNvPr id="43" name="Left Brace 42"/>
          <p:cNvSpPr/>
          <p:nvPr/>
        </p:nvSpPr>
        <p:spPr>
          <a:xfrm flipH="1">
            <a:off x="8996441" y="3237494"/>
            <a:ext cx="300877" cy="1470212"/>
          </a:xfrm>
          <a:prstGeom prst="leftBrace">
            <a:avLst/>
          </a:prstGeom>
          <a:ln>
            <a:solidFill>
              <a:srgbClr val="0020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Left Brace 43"/>
          <p:cNvSpPr/>
          <p:nvPr/>
        </p:nvSpPr>
        <p:spPr>
          <a:xfrm flipH="1">
            <a:off x="8994918" y="4813791"/>
            <a:ext cx="302400" cy="289114"/>
          </a:xfrm>
          <a:prstGeom prst="leftBrace">
            <a:avLst/>
          </a:prstGeom>
          <a:ln>
            <a:solidFill>
              <a:srgbClr val="0020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бъект 6"/>
          <p:cNvSpPr txBox="1"/>
          <p:nvPr/>
        </p:nvSpPr>
        <p:spPr>
          <a:xfrm rot="16200000">
            <a:off x="9031185" y="3790638"/>
            <a:ext cx="833143" cy="3008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200"/>
              </a:spcBef>
              <a:buNone/>
            </a:pPr>
            <a:r>
              <a:rPr lang="ru-RU" sz="1400" dirty="0"/>
              <a:t>2 года</a:t>
            </a:r>
          </a:p>
        </p:txBody>
      </p:sp>
      <p:sp>
        <p:nvSpPr>
          <p:cNvPr id="46" name="Объект 6"/>
          <p:cNvSpPr txBox="1"/>
          <p:nvPr/>
        </p:nvSpPr>
        <p:spPr>
          <a:xfrm>
            <a:off x="9247056" y="4760410"/>
            <a:ext cx="401399" cy="3507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200"/>
              </a:spcBef>
              <a:buNone/>
            </a:pPr>
            <a:r>
              <a:rPr lang="ru-RU" sz="2400" b="1" dirty="0"/>
              <a:t> ∞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106483" y="3237494"/>
            <a:ext cx="1969633" cy="2870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ru-RU"/>
            </a:defPPr>
            <a:lvl1pPr marL="228600" marR="0" lvl="0" indent="-228600" algn="just" fontAlgn="auto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defRPr kumimoji="0" sz="1400" b="0" i="0" u="none" strike="noStrike" cap="none" spc="0" normalizeH="0" baseline="0">
                <a:ln>
                  <a:noFill/>
                </a:ln>
                <a:solidFill>
                  <a:srgbClr val="0460A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0460A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spcBef>
                <a:spcPts val="600"/>
              </a:spcBef>
            </a:pPr>
            <a:r>
              <a:rPr lang="ru-RU" sz="1100" dirty="0"/>
              <a:t>Наличие полиса ОМС</a:t>
            </a:r>
          </a:p>
        </p:txBody>
      </p:sp>
      <p:sp>
        <p:nvSpPr>
          <p:cNvPr id="50" name="Объект 6"/>
          <p:cNvSpPr txBox="1"/>
          <p:nvPr/>
        </p:nvSpPr>
        <p:spPr>
          <a:xfrm rot="16200000">
            <a:off x="-576034" y="3978618"/>
            <a:ext cx="1863308" cy="3008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200"/>
              </a:spcBef>
              <a:buNone/>
            </a:pPr>
            <a:r>
              <a:rPr lang="ru-RU" sz="1400" dirty="0"/>
              <a:t>Категории пациентов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81208" y="3197402"/>
            <a:ext cx="11494908" cy="1913742"/>
          </a:xfrm>
          <a:prstGeom prst="rect">
            <a:avLst/>
          </a:prstGeom>
          <a:noFill/>
          <a:ln w="3175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бъект 6"/>
          <p:cNvSpPr txBox="1"/>
          <p:nvPr/>
        </p:nvSpPr>
        <p:spPr>
          <a:xfrm rot="16200000">
            <a:off x="-135962" y="5536427"/>
            <a:ext cx="961323" cy="3008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460A9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200"/>
              </a:spcBef>
              <a:buNone/>
            </a:pPr>
            <a:r>
              <a:rPr lang="ru-RU" sz="1400" dirty="0"/>
              <a:t>Препараты</a:t>
            </a:r>
          </a:p>
        </p:txBody>
      </p:sp>
      <p:sp>
        <p:nvSpPr>
          <p:cNvPr id="53" name="Rectangle: Rounded Corners 52"/>
          <p:cNvSpPr/>
          <p:nvPr/>
        </p:nvSpPr>
        <p:spPr>
          <a:xfrm>
            <a:off x="581207" y="5221714"/>
            <a:ext cx="6159157" cy="934800"/>
          </a:xfrm>
          <a:prstGeom prst="roundRect">
            <a:avLst/>
          </a:prstGeom>
          <a:noFill/>
          <a:ln w="3175" cap="flat" cmpd="sng" algn="ctr">
            <a:solidFill>
              <a:schemeClr val="accent4"/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720090" marR="0" lvl="0" indent="-171450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1200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Аторвастатин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lang="ru-RU" sz="1200" kern="0" dirty="0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с</a:t>
            </a:r>
            <a:r>
              <a:rPr kumimoji="0" lang="ru-RU" sz="1200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имвастатин</a:t>
            </a: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rgbClr val="9ABFDC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20090" marR="0" lvl="0" indent="-171450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200" b="1" kern="0" dirty="0" err="1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Инклисиран</a:t>
            </a:r>
            <a:r>
              <a:rPr lang="ru-RU" sz="1200" b="1" kern="0" dirty="0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, </a:t>
            </a:r>
            <a:r>
              <a:rPr lang="ru-RU" sz="1200" kern="0" dirty="0" err="1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алирокумаб</a:t>
            </a:r>
            <a:r>
              <a:rPr lang="ru-RU" sz="1200" b="1" kern="0" dirty="0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, </a:t>
            </a:r>
            <a:r>
              <a:rPr lang="ru-RU" sz="1200" kern="0" dirty="0" err="1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эволокумаб</a:t>
            </a:r>
            <a:endParaRPr lang="ru-RU" sz="1200" kern="0" dirty="0">
              <a:solidFill>
                <a:srgbClr val="9ABFDC">
                  <a:lumMod val="75000"/>
                </a:srgbClr>
              </a:solidFill>
              <a:latin typeface="Calibri" panose="020F0502020204030204"/>
            </a:endParaRPr>
          </a:p>
          <a:p>
            <a:pPr marL="720090" marR="0" lvl="0" indent="-171450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1200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Эзетимиб</a:t>
            </a:r>
            <a:r>
              <a:rPr lang="ru-RU" sz="1200" b="1" kern="0" dirty="0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, </a:t>
            </a:r>
            <a:r>
              <a:rPr lang="ru-RU" sz="1200" kern="0" dirty="0" err="1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розувастатин</a:t>
            </a:r>
            <a:r>
              <a:rPr lang="ru-RU" sz="1200" b="1" kern="0" dirty="0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 – </a:t>
            </a:r>
            <a:r>
              <a:rPr lang="ru-RU" sz="1200" kern="0" dirty="0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по решению врачебной комиссии</a:t>
            </a: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rgbClr val="9ABFDC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Rectangle: Rounded Corners 53"/>
          <p:cNvSpPr/>
          <p:nvPr/>
        </p:nvSpPr>
        <p:spPr>
          <a:xfrm>
            <a:off x="7071654" y="5206204"/>
            <a:ext cx="2785961" cy="934800"/>
          </a:xfrm>
          <a:prstGeom prst="roundRect">
            <a:avLst/>
          </a:prstGeom>
          <a:noFill/>
          <a:ln w="3175" cap="flat" cmpd="sng" algn="ctr">
            <a:solidFill>
              <a:schemeClr val="accent4"/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720090" marR="0" lvl="0" indent="-171450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1200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Аторвастатин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720090" marR="0" lvl="0" indent="-171450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1200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Симвастатин</a:t>
            </a: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rgbClr val="9ABFDC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Rectangle: Rounded Corners 54"/>
          <p:cNvSpPr/>
          <p:nvPr/>
        </p:nvSpPr>
        <p:spPr>
          <a:xfrm>
            <a:off x="10106483" y="5219465"/>
            <a:ext cx="1976796" cy="934800"/>
          </a:xfrm>
          <a:prstGeom prst="roundRect">
            <a:avLst/>
          </a:prstGeom>
          <a:noFill/>
          <a:ln w="3175" cap="flat" cmpd="sng" algn="ctr">
            <a:solidFill>
              <a:schemeClr val="accent4"/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71755" marR="0" lvl="0" indent="-171450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200" b="1" kern="0" dirty="0" err="1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Инклисиран</a:t>
            </a:r>
            <a:endParaRPr lang="ru-RU" sz="1200" b="1" kern="0" dirty="0">
              <a:solidFill>
                <a:srgbClr val="9ABFDC">
                  <a:lumMod val="75000"/>
                </a:srgbClr>
              </a:solidFill>
              <a:latin typeface="Calibri" panose="020F0502020204030204"/>
            </a:endParaRPr>
          </a:p>
          <a:p>
            <a:pPr marL="71755" marR="0" lvl="0" indent="-171450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ru-RU" sz="1200" i="0" u="none" strike="noStrike" kern="0" cap="none" spc="0" normalizeH="0" baseline="0" noProof="0" dirty="0" err="1">
                <a:ln>
                  <a:noFill/>
                </a:ln>
                <a:solidFill>
                  <a:srgbClr val="9ABFDC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Алирокумаб</a:t>
            </a: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rgbClr val="9ABFDC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1755" marR="0" lvl="0" indent="-171450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200" kern="0" dirty="0" err="1">
                <a:solidFill>
                  <a:srgbClr val="9ABFDC">
                    <a:lumMod val="75000"/>
                  </a:srgbClr>
                </a:solidFill>
                <a:latin typeface="Calibri" panose="020F0502020204030204"/>
              </a:rPr>
              <a:t>Эволокумаб</a:t>
            </a: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rgbClr val="9ABFDC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698" y="308172"/>
            <a:ext cx="11712603" cy="961322"/>
          </a:xfrm>
        </p:spPr>
        <p:txBody>
          <a:bodyPr vert="horz" lIns="121899" tIns="60949" rIns="121899" bIns="60949" rtlCol="0" anchor="ctr">
            <a:normAutofit/>
          </a:bodyPr>
          <a:lstStyle/>
          <a:p>
            <a:pPr defTabSz="1219200"/>
            <a:r>
              <a:rPr lang="ru-RU" sz="2800" i="1" dirty="0"/>
              <a:t>Обеспечение пациентов 3-ей линией </a:t>
            </a:r>
            <a:r>
              <a:rPr lang="ru-RU" sz="2800" i="1" dirty="0" err="1"/>
              <a:t>гиполипидемической</a:t>
            </a:r>
            <a:r>
              <a:rPr lang="ru-RU" sz="2800" i="1" dirty="0"/>
              <a:t> терапии.</a:t>
            </a:r>
            <a:br>
              <a:rPr lang="ru-RU" sz="3000" dirty="0"/>
            </a:br>
            <a:r>
              <a:rPr lang="ru-RU" sz="3000" b="1" dirty="0"/>
              <a:t>Федеральная льгота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0207" y="6066759"/>
            <a:ext cx="114374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latin typeface="+mj-lt"/>
                <a:cs typeface="Arial" panose="020B0604020202020204" pitchFamily="34" charset="0"/>
              </a:rPr>
              <a:t>Федеральный закон от 17 июля 1999 г. N 178-ФЗ «О государственной социальной помощи»</a:t>
            </a:r>
            <a:r>
              <a:rPr lang="en-US" sz="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800" dirty="0">
                <a:latin typeface="+mj-lt"/>
                <a:cs typeface="Arial" panose="020B0604020202020204" pitchFamily="34" charset="0"/>
                <a:hlinkClick r:id="rId2"/>
              </a:rPr>
              <a:t>https://internet.garant.ru/#/document/180687</a:t>
            </a:r>
            <a:r>
              <a:rPr lang="ru-RU" sz="800" dirty="0">
                <a:latin typeface="+mj-lt"/>
                <a:cs typeface="Arial" panose="020B0604020202020204" pitchFamily="34" charset="0"/>
              </a:rPr>
              <a:t>;</a:t>
            </a:r>
          </a:p>
          <a:p>
            <a:pPr marL="228600" indent="-228600">
              <a:buAutoNum type="arabicPeriod"/>
            </a:pPr>
            <a:endParaRPr lang="ru-RU" sz="800" dirty="0">
              <a:latin typeface="+mj-lt"/>
              <a:cs typeface="Arial" panose="020B0604020202020204" pitchFamily="34" charset="0"/>
            </a:endParaRPr>
          </a:p>
          <a:p>
            <a:r>
              <a:rPr lang="ru-RU" sz="800" dirty="0">
                <a:latin typeface="+mj-lt"/>
                <a:cs typeface="Arial" panose="020B0604020202020204" pitchFamily="34" charset="0"/>
              </a:rPr>
              <a:t>* Гражданин может подать заявление о возобновлении предоставления набора социальных услуг до 1 октября текущего года на период с 1 января года, следующего за годом подачи заявления, в территориальный орган Фонда пенсионного и социального страхования РФ (через многофункциональный центр или иным способом, в т.ч. в форме электронного документа).</a:t>
            </a:r>
          </a:p>
          <a:p>
            <a:r>
              <a:rPr lang="ru-RU" sz="800" dirty="0">
                <a:latin typeface="+mj-lt"/>
                <a:cs typeface="Arial" panose="020B0604020202020204" pitchFamily="34" charset="0"/>
              </a:rPr>
              <a:t>ЛП – лекарственный препарат, КР – клинические рекомендации</a:t>
            </a:r>
          </a:p>
          <a:p>
            <a:endParaRPr lang="ru-RU" sz="8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Rectangle: Diagonal Corners Snipped 9"/>
          <p:cNvSpPr/>
          <p:nvPr/>
        </p:nvSpPr>
        <p:spPr>
          <a:xfrm>
            <a:off x="435207" y="1361611"/>
            <a:ext cx="3240000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+mj-lt"/>
                <a:cs typeface="Arial" panose="020B0604020202020204" pitchFamily="34" charset="0"/>
              </a:rPr>
              <a:t>Кто?</a:t>
            </a:r>
            <a:endParaRPr lang="ru-RU" sz="14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Rectangle: Diagonal Corners Snipped 10"/>
          <p:cNvSpPr/>
          <p:nvPr/>
        </p:nvSpPr>
        <p:spPr>
          <a:xfrm>
            <a:off x="4257739" y="1361611"/>
            <a:ext cx="3240000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+mj-lt"/>
                <a:cs typeface="Arial" panose="020B0604020202020204" pitchFamily="34" charset="0"/>
              </a:rPr>
              <a:t>Что?</a:t>
            </a:r>
            <a:endParaRPr lang="ru-RU" sz="14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2" name="Rectangle: Diagonal Corners Snipped 11"/>
          <p:cNvSpPr/>
          <p:nvPr/>
        </p:nvSpPr>
        <p:spPr>
          <a:xfrm>
            <a:off x="8080272" y="1361611"/>
            <a:ext cx="3240000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+mj-lt"/>
                <a:cs typeface="Arial" panose="020B0604020202020204" pitchFamily="34" charset="0"/>
              </a:rPr>
              <a:t>При условии?</a:t>
            </a:r>
            <a:endParaRPr lang="ru-RU" sz="14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5207" y="2020410"/>
            <a:ext cx="3240000" cy="313009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080272" y="2020410"/>
            <a:ext cx="3240000" cy="313009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252171" y="2020410"/>
            <a:ext cx="3240000" cy="313009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704" y="2389529"/>
            <a:ext cx="312500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1" i="0" u="none" strike="noStrike" baseline="0" dirty="0">
                <a:latin typeface="+mj-lt"/>
              </a:rPr>
              <a:t>Инвалиды </a:t>
            </a:r>
            <a:r>
              <a:rPr lang="en-US" sz="1400" b="1" i="0" u="none" strike="noStrike" baseline="0" dirty="0">
                <a:latin typeface="+mj-lt"/>
              </a:rPr>
              <a:t>I</a:t>
            </a:r>
            <a:r>
              <a:rPr lang="ru-RU" sz="1400" b="1" i="0" u="none" strike="noStrike" baseline="0" dirty="0">
                <a:latin typeface="+mj-lt"/>
              </a:rPr>
              <a:t>,</a:t>
            </a:r>
            <a:r>
              <a:rPr lang="en-US" sz="1400" b="1" i="0" u="none" strike="noStrike" baseline="0" dirty="0">
                <a:latin typeface="+mj-lt"/>
              </a:rPr>
              <a:t> II</a:t>
            </a:r>
            <a:r>
              <a:rPr lang="ru-RU" sz="1400" b="1" i="0" u="none" strike="noStrike" baseline="0" dirty="0">
                <a:latin typeface="+mj-lt"/>
              </a:rPr>
              <a:t>, </a:t>
            </a:r>
            <a:r>
              <a:rPr lang="en-US" sz="1400" b="1" i="0" u="none" strike="noStrike" baseline="0" dirty="0">
                <a:latin typeface="+mj-lt"/>
              </a:rPr>
              <a:t>III </a:t>
            </a:r>
            <a:r>
              <a:rPr lang="ru-RU" sz="1400" b="1" i="0" u="none" strike="noStrike" baseline="0" dirty="0">
                <a:latin typeface="+mj-lt"/>
              </a:rPr>
              <a:t>группы;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0" i="0" u="none" strike="noStrike" baseline="0" dirty="0">
                <a:latin typeface="+mj-lt"/>
              </a:rPr>
              <a:t>Инвалиды войны, участники ВОВ,</a:t>
            </a:r>
            <a:r>
              <a:rPr lang="ru-RU" sz="1400" dirty="0">
                <a:latin typeface="+mj-lt"/>
              </a:rPr>
              <a:t> </a:t>
            </a:r>
            <a:r>
              <a:rPr lang="ru-RU" sz="1400" b="0" i="0" u="none" strike="noStrike" baseline="0" dirty="0">
                <a:latin typeface="+mj-lt"/>
              </a:rPr>
              <a:t>ветераны боевых действий;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0" i="0" u="none" strike="noStrike" baseline="0" dirty="0">
                <a:latin typeface="+mj-lt"/>
              </a:rPr>
              <a:t>Жител</a:t>
            </a:r>
            <a:r>
              <a:rPr lang="ru-RU" sz="1400" dirty="0">
                <a:latin typeface="+mj-lt"/>
              </a:rPr>
              <a:t>и</a:t>
            </a:r>
            <a:r>
              <a:rPr lang="ru-RU" sz="1400" b="0" i="0" u="none" strike="noStrike" baseline="0" dirty="0">
                <a:latin typeface="+mj-lt"/>
              </a:rPr>
              <a:t> блокадного Ленинграда, осажденного Севастополя, осажденного Сталинграда;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0" i="0" u="none" strike="noStrike" baseline="0" dirty="0">
                <a:latin typeface="+mj-lt"/>
              </a:rPr>
              <a:t>Члены семей погибших инвалидов войны, участников ВОВ и ветеранов боевых действий;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dirty="0">
                <a:latin typeface="+mj-lt"/>
              </a:rPr>
              <a:t>Чернобыльцы.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18398" y="2770196"/>
            <a:ext cx="296558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dirty="0">
                <a:latin typeface="+mj-lt"/>
              </a:rPr>
              <a:t>Набор социальных услуг, в т.ч. обеспечение в соответствии со стандартами медицинской помощи </a:t>
            </a:r>
            <a:r>
              <a:rPr lang="ru-RU" sz="1400" b="1" dirty="0">
                <a:latin typeface="+mj-lt"/>
              </a:rPr>
              <a:t>лекарственными препаратами в объеме не менее перечня ЖНВЛП,</a:t>
            </a:r>
            <a:r>
              <a:rPr lang="ru-RU" sz="1400" b="1" baseline="30000" dirty="0">
                <a:latin typeface="+mj-lt"/>
              </a:rPr>
              <a:t> </a:t>
            </a:r>
            <a:r>
              <a:rPr lang="ru-RU" sz="1400" b="1" dirty="0">
                <a:latin typeface="+mj-lt"/>
              </a:rPr>
              <a:t>в т.ч. </a:t>
            </a:r>
            <a:r>
              <a:rPr lang="ru-RU" sz="1400" b="1" dirty="0" err="1">
                <a:latin typeface="+mj-lt"/>
              </a:rPr>
              <a:t>инклисиран</a:t>
            </a:r>
            <a:r>
              <a:rPr lang="ru-RU" sz="1400" b="1" dirty="0">
                <a:latin typeface="+mj-lt"/>
              </a:rPr>
              <a:t>, </a:t>
            </a:r>
            <a:r>
              <a:rPr lang="ru-RU" sz="1400" dirty="0" err="1">
                <a:latin typeface="+mj-lt"/>
              </a:rPr>
              <a:t>алирокумаб</a:t>
            </a:r>
            <a:r>
              <a:rPr lang="ru-RU" sz="1400" dirty="0">
                <a:latin typeface="+mj-lt"/>
              </a:rPr>
              <a:t>, </a:t>
            </a:r>
            <a:r>
              <a:rPr lang="ru-RU" sz="1400" dirty="0" err="1">
                <a:latin typeface="+mj-lt"/>
              </a:rPr>
              <a:t>эволокумаб</a:t>
            </a:r>
            <a:endParaRPr lang="ru-RU" sz="1400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46499" y="2877917"/>
            <a:ext cx="29075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dirty="0">
                <a:latin typeface="+mj-lt"/>
              </a:rPr>
              <a:t>Если гражданин не отказался от получения социальных услуг в пользу ежемесячной денежной выплаты*</a:t>
            </a:r>
          </a:p>
        </p:txBody>
      </p:sp>
      <p:sp>
        <p:nvSpPr>
          <p:cNvPr id="4" name="Rectangle: Diagonal Corners Snipped 3"/>
          <p:cNvSpPr/>
          <p:nvPr/>
        </p:nvSpPr>
        <p:spPr>
          <a:xfrm>
            <a:off x="435207" y="5291267"/>
            <a:ext cx="10885065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+mj-lt"/>
                <a:cs typeface="Arial" panose="020B0604020202020204" pitchFamily="34" charset="0"/>
              </a:rPr>
              <a:t>При условии наличия показаний к применению ЛП и в соответствии с действующими КР</a:t>
            </a:r>
            <a:endParaRPr lang="ru-RU" sz="1200" b="1" dirty="0"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698" y="308172"/>
            <a:ext cx="11712603" cy="961322"/>
          </a:xfrm>
        </p:spPr>
        <p:txBody>
          <a:bodyPr vert="horz" lIns="121899" tIns="60949" rIns="121899" bIns="60949" rtlCol="0" anchor="ctr">
            <a:normAutofit/>
          </a:bodyPr>
          <a:lstStyle/>
          <a:p>
            <a:pPr defTabSz="1219200"/>
            <a:r>
              <a:rPr lang="ru-RU" sz="2800" i="1" dirty="0"/>
              <a:t>Обеспечение пациентов 3-ей линией </a:t>
            </a:r>
            <a:r>
              <a:rPr lang="ru-RU" sz="2800" i="1" dirty="0" err="1"/>
              <a:t>гиполипидемической</a:t>
            </a:r>
            <a:r>
              <a:rPr lang="ru-RU" sz="2800" i="1" dirty="0"/>
              <a:t> терапии.</a:t>
            </a:r>
            <a:br>
              <a:rPr lang="ru-RU" sz="3000" dirty="0"/>
            </a:br>
            <a:r>
              <a:rPr lang="ru-RU" sz="3000" b="1" dirty="0"/>
              <a:t>Региональная льгота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172" y="6137733"/>
            <a:ext cx="109500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РФ от 30 июля 1994 г. N 890 «О государственной поддержке развития медицинской промышленности и улучшении обеспечения населения и учреждений здравоохранения лекарственными средствами и изделиями медицинского назначения»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https://internet.garant.ru/#/document/101268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28600" indent="-228600">
              <a:buAutoNum type="arabicPeriod"/>
            </a:pP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Бесплатное обеспечение лекарственными средствами, необходимыми для лечения данного заболевания (в т.ч. </a:t>
            </a:r>
            <a:r>
              <a:rPr lang="ru-RU" sz="800" dirty="0" err="1">
                <a:latin typeface="Arial" panose="020B0604020202020204" pitchFamily="34" charset="0"/>
                <a:cs typeface="Arial" panose="020B0604020202020204" pitchFamily="34" charset="0"/>
              </a:rPr>
              <a:t>инклисиран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800" dirty="0" err="1">
                <a:latin typeface="Arial" panose="020B0604020202020204" pitchFamily="34" charset="0"/>
                <a:cs typeface="Arial" panose="020B0604020202020204" pitchFamily="34" charset="0"/>
              </a:rPr>
              <a:t>алирокумаб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800" dirty="0" err="1">
                <a:latin typeface="Arial" panose="020B0604020202020204" pitchFamily="34" charset="0"/>
                <a:cs typeface="Arial" panose="020B0604020202020204" pitchFamily="34" charset="0"/>
              </a:rPr>
              <a:t>эволокумаб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800" dirty="0">
                <a:cs typeface="Arial" panose="020B0604020202020204" pitchFamily="34" charset="0"/>
              </a:rPr>
              <a:t>ЛП – лекарственный препарат, КР – клинические рекомендации</a:t>
            </a:r>
          </a:p>
        </p:txBody>
      </p:sp>
      <p:sp>
        <p:nvSpPr>
          <p:cNvPr id="5" name="Rectangle: Diagonal Corners Snipped 4"/>
          <p:cNvSpPr/>
          <p:nvPr/>
        </p:nvSpPr>
        <p:spPr>
          <a:xfrm>
            <a:off x="539172" y="1363547"/>
            <a:ext cx="6767672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Кто?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: Diagonal Corners Snipped 5"/>
          <p:cNvSpPr/>
          <p:nvPr/>
        </p:nvSpPr>
        <p:spPr>
          <a:xfrm>
            <a:off x="7797642" y="1363547"/>
            <a:ext cx="3240000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Что?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9172" y="2107846"/>
            <a:ext cx="6767671" cy="313009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92074" y="2107846"/>
            <a:ext cx="3240000" cy="313009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90913" y="2791362"/>
            <a:ext cx="325891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1" i="0" u="none" strike="noStrike" baseline="0" dirty="0">
                <a:latin typeface="Calibri" panose="020F0502020204030204" pitchFamily="34" charset="0"/>
              </a:rPr>
              <a:t>Инвалиды </a:t>
            </a:r>
            <a:r>
              <a:rPr lang="en-US" sz="1400" b="1" i="0" u="none" strike="noStrike" baseline="0" dirty="0">
                <a:latin typeface="Calibri" panose="020F0502020204030204" pitchFamily="34" charset="0"/>
              </a:rPr>
              <a:t>I</a:t>
            </a:r>
            <a:r>
              <a:rPr lang="ru-RU" sz="1400" b="1" i="0" u="none" strike="noStrike" baseline="0" dirty="0">
                <a:latin typeface="Calibri" panose="020F0502020204030204" pitchFamily="34" charset="0"/>
              </a:rPr>
              <a:t> группы, неработающие инвалиды</a:t>
            </a:r>
            <a:r>
              <a:rPr lang="en-US" sz="1400" b="1" i="0" u="none" strike="noStrike" baseline="0" dirty="0">
                <a:latin typeface="Calibri" panose="020F0502020204030204" pitchFamily="34" charset="0"/>
              </a:rPr>
              <a:t> II</a:t>
            </a:r>
            <a:r>
              <a:rPr lang="ru-RU" sz="1400" b="1" i="0" u="none" strike="noStrike" baseline="0" dirty="0">
                <a:latin typeface="Calibri" panose="020F0502020204030204" pitchFamily="34" charset="0"/>
              </a:rPr>
              <a:t> группы;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0" i="0" u="none" strike="noStrike" baseline="0" dirty="0">
                <a:latin typeface="Calibri" panose="020F0502020204030204" pitchFamily="34" charset="0"/>
              </a:rPr>
              <a:t>Участники гражданской войны и ВОВ, ветераны боевых действий на территориях других государств;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dirty="0">
                <a:latin typeface="Calibri" panose="020F0502020204030204" pitchFamily="34" charset="0"/>
              </a:rPr>
              <a:t>Родители и жены погибших военнослужащих;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dirty="0">
                <a:latin typeface="Calibri" panose="020F0502020204030204" pitchFamily="34" charset="0"/>
              </a:rPr>
              <a:t>Герои СССР / РФ;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0" i="0" u="none" strike="noStrike" baseline="0" dirty="0">
                <a:latin typeface="Calibri" panose="020F0502020204030204" pitchFamily="34" charset="0"/>
              </a:rPr>
              <a:t>Жител</a:t>
            </a:r>
            <a:r>
              <a:rPr lang="ru-RU" sz="1400" dirty="0">
                <a:latin typeface="Calibri" panose="020F0502020204030204" pitchFamily="34" charset="0"/>
              </a:rPr>
              <a:t>и</a:t>
            </a:r>
            <a:r>
              <a:rPr lang="ru-RU" sz="1400" b="0" i="0" u="none" strike="noStrike" baseline="0" dirty="0">
                <a:latin typeface="Calibri" panose="020F0502020204030204" pitchFamily="34" charset="0"/>
              </a:rPr>
              <a:t> блокадного Ленинграда;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dirty="0">
                <a:latin typeface="Calibri" panose="020F0502020204030204" pitchFamily="34" charset="0"/>
              </a:rPr>
              <a:t>Чернобыльцы.</a:t>
            </a:r>
            <a:endParaRPr lang="ru-RU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8095392" y="3309980"/>
            <a:ext cx="26333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b="1" dirty="0">
                <a:latin typeface="Calibri" panose="020F0502020204030204" pitchFamily="34" charset="0"/>
              </a:rPr>
              <a:t>Все лекарственные препараты</a:t>
            </a:r>
            <a:r>
              <a:rPr lang="ru-RU" sz="1400" dirty="0">
                <a:latin typeface="Calibri" panose="020F0502020204030204" pitchFamily="34" charset="0"/>
              </a:rPr>
              <a:t>, в т.ч. </a:t>
            </a:r>
            <a:r>
              <a:rPr lang="ru-RU" sz="1400" b="1" dirty="0" err="1">
                <a:latin typeface="Calibri" panose="020F0502020204030204" pitchFamily="34" charset="0"/>
              </a:rPr>
              <a:t>инклисиран</a:t>
            </a:r>
            <a:r>
              <a:rPr lang="ru-RU" sz="1400" dirty="0">
                <a:latin typeface="Calibri" panose="020F0502020204030204" pitchFamily="34" charset="0"/>
              </a:rPr>
              <a:t>, </a:t>
            </a:r>
            <a:r>
              <a:rPr lang="ru-RU" sz="1400" dirty="0" err="1">
                <a:latin typeface="Calibri" panose="020F0502020204030204" pitchFamily="34" charset="0"/>
              </a:rPr>
              <a:t>алирокумаб</a:t>
            </a:r>
            <a:r>
              <a:rPr lang="ru-RU" sz="1400" dirty="0">
                <a:latin typeface="Calibri" panose="020F0502020204030204" pitchFamily="34" charset="0"/>
              </a:rPr>
              <a:t>, </a:t>
            </a:r>
            <a:r>
              <a:rPr lang="ru-RU" sz="1400" dirty="0" err="1">
                <a:latin typeface="Calibri" panose="020F0502020204030204" pitchFamily="34" charset="0"/>
              </a:rPr>
              <a:t>эволокумаб</a:t>
            </a:r>
            <a:endParaRPr lang="ru-RU" sz="1400" b="1" dirty="0"/>
          </a:p>
        </p:txBody>
      </p:sp>
      <p:sp>
        <p:nvSpPr>
          <p:cNvPr id="20" name="Rectangle 19"/>
          <p:cNvSpPr/>
          <p:nvPr/>
        </p:nvSpPr>
        <p:spPr>
          <a:xfrm>
            <a:off x="604762" y="2207723"/>
            <a:ext cx="3276000" cy="445774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Rectangle 20"/>
          <p:cNvSpPr/>
          <p:nvPr/>
        </p:nvSpPr>
        <p:spPr>
          <a:xfrm>
            <a:off x="3968721" y="2205576"/>
            <a:ext cx="3276000" cy="445774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86617" y="2261333"/>
            <a:ext cx="30675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0" u="none" strike="noStrike" baseline="0" dirty="0">
                <a:latin typeface="Calibri" panose="020F0502020204030204" pitchFamily="34" charset="0"/>
              </a:rPr>
              <a:t>Социальные категории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48374" y="2254499"/>
            <a:ext cx="33261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0" u="none" strike="noStrike" baseline="0" dirty="0">
                <a:latin typeface="Calibri" panose="020F0502020204030204" pitchFamily="34" charset="0"/>
              </a:rPr>
              <a:t>С сопутствующими заболеваниями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45013" y="2798003"/>
            <a:ext cx="306664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1" dirty="0">
                <a:latin typeface="Calibri" panose="020F0502020204030204" pitchFamily="34" charset="0"/>
              </a:rPr>
              <a:t>Д</a:t>
            </a:r>
            <a:r>
              <a:rPr lang="ru-RU" sz="1400" b="1" i="0" u="none" strike="noStrike" baseline="0" dirty="0">
                <a:latin typeface="Calibri" panose="020F0502020204030204" pitchFamily="34" charset="0"/>
              </a:rPr>
              <a:t>иабет;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1" i="0" u="none" strike="noStrike" baseline="0" dirty="0">
                <a:latin typeface="Calibri" panose="020F0502020204030204" pitchFamily="34" charset="0"/>
              </a:rPr>
              <a:t>Онкологические заболевания;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0" i="0" u="none" strike="noStrike" baseline="0" dirty="0">
                <a:latin typeface="Calibri" panose="020F0502020204030204" pitchFamily="34" charset="0"/>
              </a:rPr>
              <a:t>СПИД / ВИЧ;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dirty="0">
                <a:latin typeface="Calibri" panose="020F0502020204030204" pitchFamily="34" charset="0"/>
              </a:rPr>
              <a:t>Лепра;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0" i="0" u="none" strike="noStrike" baseline="0" dirty="0">
                <a:latin typeface="Calibri" panose="020F0502020204030204" pitchFamily="34" charset="0"/>
              </a:rPr>
              <a:t>Психические заболевания;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0" i="0" u="none" strike="noStrike" baseline="0" dirty="0">
                <a:latin typeface="Calibri" panose="020F0502020204030204" pitchFamily="34" charset="0"/>
              </a:rPr>
              <a:t>Шизофрения и эпилепсия;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ru-RU" sz="1400" b="1" i="0" u="none" strike="noStrike" baseline="0" dirty="0">
                <a:latin typeface="Calibri" panose="020F0502020204030204" pitchFamily="34" charset="0"/>
              </a:rPr>
              <a:t>Инфаркт миокарда (первые шесть месяцев)*.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ru-RU" sz="1400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3923007" y="2880828"/>
            <a:ext cx="0" cy="1871335"/>
          </a:xfrm>
          <a:prstGeom prst="line">
            <a:avLst/>
          </a:prstGeom>
          <a:ln w="2857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Rectangle: Diagonal Corners Snipped 2"/>
          <p:cNvSpPr/>
          <p:nvPr/>
        </p:nvSpPr>
        <p:spPr>
          <a:xfrm>
            <a:off x="539173" y="5463763"/>
            <a:ext cx="10492902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+mj-lt"/>
                <a:cs typeface="Arial" panose="020B0604020202020204" pitchFamily="34" charset="0"/>
              </a:rPr>
              <a:t>При условии наличия показаний к применению ЛП и в соответствии с действующими КР</a:t>
            </a:r>
            <a:endParaRPr lang="ru-RU" sz="1200" b="1" dirty="0"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Актуальность лекарственного обеспечения </a:t>
            </a:r>
            <a:r>
              <a:rPr lang="ru-RU" sz="4000" b="1" dirty="0" err="1"/>
              <a:t>гиполипидемическими</a:t>
            </a:r>
            <a:r>
              <a:rPr lang="ru-RU" sz="4000" b="1" dirty="0"/>
              <a:t> препаратами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698" y="308172"/>
            <a:ext cx="11712603" cy="961322"/>
          </a:xfrm>
        </p:spPr>
        <p:txBody>
          <a:bodyPr vert="horz" lIns="121899" tIns="60949" rIns="121899" bIns="60949" rtlCol="0" anchor="ctr">
            <a:normAutofit/>
          </a:bodyPr>
          <a:lstStyle/>
          <a:p>
            <a:pPr defTabSz="1219200"/>
            <a:r>
              <a:rPr lang="ru-RU" sz="2800" i="1" dirty="0"/>
              <a:t>Обеспечение пациентов 3-ей линией </a:t>
            </a:r>
            <a:r>
              <a:rPr lang="ru-RU" sz="2800" i="1" dirty="0" err="1"/>
              <a:t>гиполипидемической</a:t>
            </a:r>
            <a:r>
              <a:rPr lang="ru-RU" sz="2800" i="1" dirty="0"/>
              <a:t> терапии.</a:t>
            </a:r>
            <a:br>
              <a:rPr lang="ru-RU" sz="3000" dirty="0"/>
            </a:br>
            <a:r>
              <a:rPr lang="ru-RU" sz="3000" b="1" dirty="0"/>
              <a:t>ОМС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172" y="6502452"/>
            <a:ext cx="109500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29.11.2010 N 326-ФЗ (ред. от 29.10.2024) "Об обязательном медицинском страховании в Российской Федерации" – КонсультантПлюс</a:t>
            </a:r>
          </a:p>
          <a:p>
            <a:r>
              <a:rPr lang="ru-RU" sz="800" dirty="0">
                <a:cs typeface="Arial" panose="020B0604020202020204" pitchFamily="34" charset="0"/>
              </a:rPr>
              <a:t>ЛП – лекарственный препарат, КР – клинические рекомендации</a:t>
            </a:r>
          </a:p>
          <a:p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: Diagonal Corners Snipped 5"/>
          <p:cNvSpPr/>
          <p:nvPr/>
        </p:nvSpPr>
        <p:spPr>
          <a:xfrm>
            <a:off x="7862642" y="1427529"/>
            <a:ext cx="3240000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 условии?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57074" y="2251000"/>
            <a:ext cx="3240000" cy="313009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8179246" y="3270120"/>
            <a:ext cx="26333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dirty="0">
                <a:latin typeface="Calibri" panose="020F0502020204030204" pitchFamily="34" charset="0"/>
              </a:rPr>
              <a:t>При наличии схемы лекарственной терапии в Программе государственных гарантий</a:t>
            </a:r>
            <a:endParaRPr lang="ru-RU" sz="1400" dirty="0"/>
          </a:p>
        </p:txBody>
      </p:sp>
      <p:sp>
        <p:nvSpPr>
          <p:cNvPr id="3" name="Rectangle: Diagonal Corners Snipped 2"/>
          <p:cNvSpPr/>
          <p:nvPr/>
        </p:nvSpPr>
        <p:spPr>
          <a:xfrm>
            <a:off x="758565" y="1427529"/>
            <a:ext cx="3240000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Кто?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2997" y="2251000"/>
            <a:ext cx="3240000" cy="313009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94926" y="3453134"/>
            <a:ext cx="26252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b="1" dirty="0">
                <a:latin typeface="Calibri" panose="020F0502020204030204" pitchFamily="34" charset="0"/>
              </a:rPr>
              <a:t>Любой пациент</a:t>
            </a:r>
            <a:r>
              <a:rPr lang="ru-RU" sz="1400" dirty="0">
                <a:latin typeface="Calibri" panose="020F0502020204030204" pitchFamily="34" charset="0"/>
              </a:rPr>
              <a:t>, имеющий полис ОМС</a:t>
            </a:r>
            <a:endParaRPr lang="ru-RU" sz="1400" dirty="0"/>
          </a:p>
        </p:txBody>
      </p:sp>
      <p:sp>
        <p:nvSpPr>
          <p:cNvPr id="12" name="Rectangle: Diagonal Corners Snipped 11"/>
          <p:cNvSpPr/>
          <p:nvPr/>
        </p:nvSpPr>
        <p:spPr>
          <a:xfrm>
            <a:off x="4319324" y="1427529"/>
            <a:ext cx="3240000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Что?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13756" y="2251000"/>
            <a:ext cx="3240000" cy="313009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617074" y="3345412"/>
            <a:ext cx="26333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400" b="1" dirty="0">
                <a:latin typeface="Calibri" panose="020F0502020204030204" pitchFamily="34" charset="0"/>
              </a:rPr>
              <a:t>Все лекарственные препараты</a:t>
            </a:r>
            <a:r>
              <a:rPr lang="ru-RU" sz="1400" dirty="0">
                <a:latin typeface="Calibri" panose="020F0502020204030204" pitchFamily="34" charset="0"/>
              </a:rPr>
              <a:t>, в т.ч. </a:t>
            </a:r>
            <a:r>
              <a:rPr lang="ru-RU" sz="1400" dirty="0" err="1">
                <a:latin typeface="Calibri" panose="020F0502020204030204" pitchFamily="34" charset="0"/>
              </a:rPr>
              <a:t>инклисиран</a:t>
            </a:r>
            <a:r>
              <a:rPr lang="ru-RU" sz="1400" dirty="0">
                <a:latin typeface="Calibri" panose="020F0502020204030204" pitchFamily="34" charset="0"/>
              </a:rPr>
              <a:t>, </a:t>
            </a:r>
            <a:r>
              <a:rPr lang="ru-RU" sz="1400" dirty="0" err="1">
                <a:latin typeface="Calibri" panose="020F0502020204030204" pitchFamily="34" charset="0"/>
              </a:rPr>
              <a:t>алирокумаб</a:t>
            </a:r>
            <a:r>
              <a:rPr lang="ru-RU" sz="1400" dirty="0">
                <a:latin typeface="Calibri" panose="020F0502020204030204" pitchFamily="34" charset="0"/>
              </a:rPr>
              <a:t>, </a:t>
            </a:r>
            <a:r>
              <a:rPr lang="ru-RU" sz="1400" dirty="0" err="1">
                <a:latin typeface="Calibri" panose="020F0502020204030204" pitchFamily="34" charset="0"/>
              </a:rPr>
              <a:t>эволокумаб</a:t>
            </a:r>
            <a:endParaRPr lang="ru-RU" sz="1400" b="1" dirty="0"/>
          </a:p>
        </p:txBody>
      </p:sp>
      <p:sp>
        <p:nvSpPr>
          <p:cNvPr id="5" name="Rectangle: Diagonal Corners Snipped 4"/>
          <p:cNvSpPr/>
          <p:nvPr/>
        </p:nvSpPr>
        <p:spPr>
          <a:xfrm>
            <a:off x="752997" y="5682535"/>
            <a:ext cx="10344077" cy="518474"/>
          </a:xfrm>
          <a:prstGeom prst="snip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+mj-lt"/>
                <a:cs typeface="Arial" panose="020B0604020202020204" pitchFamily="34" charset="0"/>
              </a:rPr>
              <a:t>При условии наличия показаний к применению ЛП и в соответствии с действующими КР</a:t>
            </a:r>
            <a:endParaRPr lang="ru-RU" sz="1200" b="1" dirty="0"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698" y="176196"/>
            <a:ext cx="11712603" cy="961322"/>
          </a:xfrm>
        </p:spPr>
        <p:txBody>
          <a:bodyPr vert="horz" lIns="121899" tIns="60949" rIns="121899" bIns="60949" rtlCol="0" anchor="ctr">
            <a:normAutofit/>
          </a:bodyPr>
          <a:lstStyle/>
          <a:p>
            <a:pPr defTabSz="1219200"/>
            <a:r>
              <a:rPr lang="ru-RU" sz="2800" b="1" i="1" dirty="0"/>
              <a:t>Тариф на </a:t>
            </a:r>
            <a:r>
              <a:rPr lang="ru-RU" sz="2800" b="1" i="1" dirty="0" err="1"/>
              <a:t>инклисиран</a:t>
            </a:r>
            <a:r>
              <a:rPr lang="ru-RU" sz="2800" b="1" i="1" dirty="0"/>
              <a:t> включен в Программу государственных гарантий на 2025 год 04.09.2025</a:t>
            </a:r>
            <a:endParaRPr lang="ru-RU" sz="3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33819" y="6318995"/>
            <a:ext cx="109500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ru-RU" sz="800" dirty="0"/>
            </a:b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Российской Федерации от 04.09.2025 № 1365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</a:rPr>
              <a:t>«О внесении изменений в Программу государственных гарантий бесплатного оказания гражданам медицинской помощи на 2025 год и на плановый период 2026 и 2027 годов» </a:t>
            </a:r>
            <a:r>
              <a:rPr lang="ru-RU" sz="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«</a:t>
            </a:r>
            <a:r>
              <a:rPr lang="ru-RU" sz="800" dirty="0">
                <a:hlinkClick r:id="rId2"/>
              </a:rPr>
              <a:t>Постановление Правительства Российской Федерации от 04.09.2025 № 1365 ∙ Официальное опубликование правовых актов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53" y="1296309"/>
            <a:ext cx="3913719" cy="483111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57471" y="5193772"/>
            <a:ext cx="3646884" cy="292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4365172" y="3180172"/>
            <a:ext cx="7375375" cy="54054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65172" y="1307296"/>
            <a:ext cx="3316934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В круглосуточном стационаре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67216" y="3409124"/>
            <a:ext cx="2561920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В дневном стационаре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5172" y="1796253"/>
            <a:ext cx="5503391" cy="4263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5172" y="2279238"/>
            <a:ext cx="5503391" cy="70936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5489261" y="2281667"/>
            <a:ext cx="713576" cy="246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/>
          <p:cNvSpPr/>
          <p:nvPr/>
        </p:nvSpPr>
        <p:spPr>
          <a:xfrm>
            <a:off x="6403291" y="2707502"/>
            <a:ext cx="525845" cy="246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5173" y="3857851"/>
            <a:ext cx="5745735" cy="27992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65172" y="4231256"/>
            <a:ext cx="5503391" cy="60993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5489261" y="4186915"/>
            <a:ext cx="713576" cy="246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6403291" y="4638021"/>
            <a:ext cx="600824" cy="246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5" name="Table 15"/>
          <p:cNvGraphicFramePr>
            <a:graphicFrameLocks noGrp="1"/>
          </p:cNvGraphicFramePr>
          <p:nvPr/>
        </p:nvGraphicFramePr>
        <p:xfrm>
          <a:off x="4386437" y="5152790"/>
          <a:ext cx="7248092" cy="8546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9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6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9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Код схемы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МНН лекарственных препаратов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Наименование и описание схемы 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9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en-US" sz="1200" dirty="0"/>
                        <a:t>gsh044</a:t>
                      </a:r>
                      <a:endParaRPr lang="ru-RU" sz="12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ru-RU" sz="1200" dirty="0"/>
                        <a:t>Инклисиран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ru-RU" sz="1200" dirty="0"/>
                        <a:t>Инклисиран 284 мг подкожно (1 введение)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36" name="Straight Connector 35"/>
          <p:cNvCxnSpPr/>
          <p:nvPr/>
        </p:nvCxnSpPr>
        <p:spPr>
          <a:xfrm flipV="1">
            <a:off x="4289823" y="1296309"/>
            <a:ext cx="0" cy="4831113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1" grpId="0" animBg="1"/>
      <p:bldP spid="26" grpId="0" animBg="1"/>
      <p:bldP spid="27" grpId="0" animBg="1"/>
      <p:bldP spid="32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698" y="176196"/>
            <a:ext cx="11712603" cy="961322"/>
          </a:xfrm>
        </p:spPr>
        <p:txBody>
          <a:bodyPr vert="horz" lIns="121899" tIns="60949" rIns="121899" bIns="60949" rtlCol="0" anchor="ctr">
            <a:normAutofit/>
          </a:bodyPr>
          <a:lstStyle/>
          <a:p>
            <a:pPr algn="ctr" defTabSz="1219200"/>
            <a:r>
              <a:rPr lang="ru-RU" sz="2800" b="1" i="1" dirty="0"/>
              <a:t>Стоимость тарифа на </a:t>
            </a:r>
            <a:r>
              <a:rPr lang="ru-RU" sz="2800" b="1" i="1" dirty="0" err="1"/>
              <a:t>инклисиран</a:t>
            </a:r>
            <a:r>
              <a:rPr lang="ru-RU" sz="2800" b="1" i="1" dirty="0"/>
              <a:t> в системе ОМС Московской области</a:t>
            </a:r>
            <a:endParaRPr lang="ru-RU" sz="3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2857" y="6083863"/>
            <a:ext cx="1194497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Российской Федерации от 04.09.2025 № 1365</a:t>
            </a: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внесении изменений в Программу государственных гарантий бесплатного оказания гражданам медицинской помощи на 2025 год и на плановый период 2026 и 2027 годов» </a:t>
            </a:r>
            <a:r>
              <a:rPr lang="ru-RU" sz="800" i="1" dirty="0">
                <a:solidFill>
                  <a:srgbClr val="467886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«</a:t>
            </a:r>
            <a:r>
              <a:rPr lang="ru-RU" sz="800" i="1" dirty="0">
                <a:solidFill>
                  <a:srgbClr val="467886"/>
                </a:solidFill>
                <a:hlinkClick r:id="rId2"/>
              </a:rPr>
              <a:t>Постановление Правительства Российской Федерации от 04.09.2025 № 1365 ∙ Официальное опубликование правовых </a:t>
            </a:r>
            <a:r>
              <a:rPr lang="ru-RU" sz="800" i="1" dirty="0">
                <a:solidFill>
                  <a:schemeClr val="tx1">
                    <a:lumMod val="50000"/>
                    <a:lumOff val="50000"/>
                  </a:schemeClr>
                </a:solidFill>
                <a:hlinkClick r:id="rId2"/>
              </a:rPr>
              <a:t>актов</a:t>
            </a:r>
            <a:endParaRPr lang="ru-RU"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ru-RU" sz="8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ru-RU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Российской Федерации от 27.12.2024 № 1940 "О Программе государственных гарантий бесплатного оказания гражданам медицинской помощи на 2025 год и на плановый период 2026 и 2027 </a:t>
            </a:r>
            <a:r>
              <a:rPr lang="ru-RU" sz="8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годов«</a:t>
            </a:r>
            <a:r>
              <a:rPr lang="ru-RU" sz="800" i="1" dirty="0" err="1">
                <a:solidFill>
                  <a:srgbClr val="467886"/>
                </a:solidFill>
                <a:hlinkClick r:id="rId3"/>
              </a:rPr>
              <a:t>Постановление</a:t>
            </a:r>
            <a:r>
              <a:rPr lang="ru-RU" sz="800" i="1" dirty="0">
                <a:solidFill>
                  <a:schemeClr val="tx1">
                    <a:lumMod val="50000"/>
                    <a:lumOff val="50000"/>
                  </a:schemeClr>
                </a:solidFill>
                <a:hlinkClick r:id="rId3"/>
              </a:rPr>
              <a:t> Правительства Российской Федерации от 27.12.2024 № 1940 ∙ Официальное опубликование правовых актов</a:t>
            </a:r>
            <a:endParaRPr lang="ru-RU" sz="800" i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69554" y="2160317"/>
          <a:ext cx="10630081" cy="25373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7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2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29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40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38665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МНН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Код схемы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КСГ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Коэффициент </a:t>
                      </a:r>
                      <a:r>
                        <a:rPr lang="ru-RU" b="1" dirty="0" err="1"/>
                        <a:t>затратоемкости</a:t>
                      </a:r>
                      <a:endParaRPr lang="ru-RU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Базовая </a:t>
                      </a:r>
                    </a:p>
                    <a:p>
                      <a:pPr algn="ctr"/>
                      <a:r>
                        <a:rPr lang="ru-RU" b="1" dirty="0"/>
                        <a:t>стоимость законченного случая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675"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Круглосуточный стационар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675"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Инклисиран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gsh044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st36.040</a:t>
                      </a:r>
                      <a:r>
                        <a:rPr lang="ru-RU" dirty="0"/>
                        <a:t>.6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3,</a:t>
                      </a:r>
                      <a:r>
                        <a:rPr lang="ru-RU" dirty="0"/>
                        <a:t>523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113 706 ₽ 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675"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Дневной стационар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675"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Инклисиран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gsh044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ds36.027</a:t>
                      </a:r>
                      <a:r>
                        <a:rPr lang="ru-RU" dirty="0"/>
                        <a:t>.6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  <a:r>
                        <a:rPr lang="en-US" dirty="0"/>
                        <a:t>,</a:t>
                      </a:r>
                      <a:r>
                        <a:rPr lang="ru-RU" dirty="0"/>
                        <a:t>422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113 716 ₽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61" y="135143"/>
            <a:ext cx="11712603" cy="961322"/>
          </a:xfrm>
        </p:spPr>
        <p:txBody>
          <a:bodyPr vert="horz" lIns="121899" tIns="60949" rIns="121899" bIns="60949" rtlCol="0" anchor="ctr">
            <a:normAutofit/>
          </a:bodyPr>
          <a:lstStyle/>
          <a:p>
            <a:pPr algn="ctr" defTabSz="1219200"/>
            <a:r>
              <a:rPr lang="ru-RU" sz="3000" dirty="0">
                <a:latin typeface="Gill Sans Nova" panose="020B0602020104020203" pitchFamily="34" charset="0"/>
              </a:rPr>
              <a:t>Алгоритм обеспечения пациента в на амбулаторном этапе</a:t>
            </a:r>
            <a:r>
              <a:rPr lang="ru-RU" sz="3000" baseline="30000" dirty="0">
                <a:latin typeface="Gill Sans Nova" panose="020B0602020104020203" pitchFamily="34" charset="0"/>
              </a:rPr>
              <a:t>1</a:t>
            </a:r>
          </a:p>
        </p:txBody>
      </p:sp>
      <p:pic>
        <p:nvPicPr>
          <p:cNvPr id="10" name="Graphic 9" descr="Badge 1 outline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50621" y="1158777"/>
            <a:ext cx="792000" cy="792000"/>
          </a:xfrm>
          <a:prstGeom prst="rect">
            <a:avLst/>
          </a:prstGeom>
        </p:spPr>
      </p:pic>
      <p:pic>
        <p:nvPicPr>
          <p:cNvPr id="12" name="Graphic 11" descr="Badge 7 outline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59490" y="4059896"/>
            <a:ext cx="792000" cy="792000"/>
          </a:xfrm>
          <a:prstGeom prst="rect">
            <a:avLst/>
          </a:prstGeom>
        </p:spPr>
      </p:pic>
      <p:pic>
        <p:nvPicPr>
          <p:cNvPr id="14" name="Graphic 13" descr="Badge 6 outline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43580" y="4050989"/>
            <a:ext cx="792000" cy="792000"/>
          </a:xfrm>
          <a:prstGeom prst="rect">
            <a:avLst/>
          </a:prstGeom>
        </p:spPr>
      </p:pic>
      <p:pic>
        <p:nvPicPr>
          <p:cNvPr id="16" name="Graphic 15" descr="Badge 5 outline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35886" y="4059896"/>
            <a:ext cx="792000" cy="792000"/>
          </a:xfrm>
          <a:prstGeom prst="rect">
            <a:avLst/>
          </a:prstGeom>
        </p:spPr>
      </p:pic>
      <p:pic>
        <p:nvPicPr>
          <p:cNvPr id="20" name="Graphic 19" descr="Badge 3 outline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26463" y="1153264"/>
            <a:ext cx="792000" cy="792000"/>
          </a:xfrm>
          <a:prstGeom prst="rect">
            <a:avLst/>
          </a:prstGeom>
        </p:spPr>
      </p:pic>
      <p:pic>
        <p:nvPicPr>
          <p:cNvPr id="25" name="Graphic 24" descr="Badge outline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43251" y="1158777"/>
            <a:ext cx="792000" cy="792000"/>
          </a:xfrm>
          <a:prstGeom prst="rect">
            <a:avLst/>
          </a:prstGeom>
        </p:spPr>
      </p:pic>
      <p:pic>
        <p:nvPicPr>
          <p:cNvPr id="1026" name="Picture 2" descr="Консультация врача – Бесплатные иконки: здравоохранение и медицина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94" y="1293241"/>
            <a:ext cx="1512000" cy="15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itle 1"/>
          <p:cNvSpPr txBox="1"/>
          <p:nvPr/>
        </p:nvSpPr>
        <p:spPr>
          <a:xfrm>
            <a:off x="2059791" y="2044975"/>
            <a:ext cx="2973659" cy="825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Gill Sans Nova" panose="020B0602020104020203" pitchFamily="34" charset="0"/>
              </a:rPr>
              <a:t>Постановка диагноза и валидация права на льготное лекарственное обеспечение</a:t>
            </a:r>
            <a:r>
              <a:rPr lang="ru-RU" sz="1800" baseline="30000" dirty="0">
                <a:latin typeface="Gill Sans Nova" panose="020B0602020104020203" pitchFamily="34" charset="0"/>
              </a:rPr>
              <a:t>2, 3, 4, 5</a:t>
            </a:r>
          </a:p>
        </p:txBody>
      </p:sp>
      <p:sp>
        <p:nvSpPr>
          <p:cNvPr id="27" name="Title 1"/>
          <p:cNvSpPr txBox="1"/>
          <p:nvPr/>
        </p:nvSpPr>
        <p:spPr>
          <a:xfrm>
            <a:off x="5374192" y="2044975"/>
            <a:ext cx="2330118" cy="825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Gill Sans Nova" panose="020B0602020104020203" pitchFamily="34" charset="0"/>
              </a:rPr>
              <a:t>Постановка пациента под диспансерное наблюдение</a:t>
            </a:r>
            <a:r>
              <a:rPr lang="ru-RU" sz="1800" baseline="30000" dirty="0">
                <a:latin typeface="Gill Sans Nova" panose="020B0602020104020203" pitchFamily="34" charset="0"/>
              </a:rPr>
              <a:t>6</a:t>
            </a:r>
          </a:p>
        </p:txBody>
      </p:sp>
      <p:sp>
        <p:nvSpPr>
          <p:cNvPr id="28" name="Title 1"/>
          <p:cNvSpPr txBox="1"/>
          <p:nvPr/>
        </p:nvSpPr>
        <p:spPr>
          <a:xfrm>
            <a:off x="8137776" y="2785877"/>
            <a:ext cx="2274307" cy="825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Gill Sans Nova" panose="020B0602020104020203" pitchFamily="34" charset="0"/>
              </a:rPr>
              <a:t>Выписка льготного рецепта на препарат</a:t>
            </a:r>
            <a:r>
              <a:rPr lang="ru-RU" sz="1800" baseline="30000" dirty="0">
                <a:latin typeface="Gill Sans Nova" panose="020B0602020104020203" pitchFamily="34" charset="0"/>
              </a:rPr>
              <a:t>7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3857557" y="1554777"/>
            <a:ext cx="2383751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858032" y="1554777"/>
            <a:ext cx="1900331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Curved 37"/>
          <p:cNvCxnSpPr/>
          <p:nvPr/>
        </p:nvCxnSpPr>
        <p:spPr>
          <a:xfrm>
            <a:off x="9442255" y="1533272"/>
            <a:ext cx="1379908" cy="1581828"/>
          </a:xfrm>
          <a:prstGeom prst="curvedConnector2">
            <a:avLst/>
          </a:prstGeom>
          <a:ln w="19050" cap="flat" cmpd="sng" algn="ctr">
            <a:solidFill>
              <a:schemeClr val="tx2">
                <a:lumMod val="90000"/>
                <a:lumOff val="10000"/>
              </a:schemeClr>
            </a:solidFill>
            <a:prstDash val="dash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0" name="Connector: Curved 39"/>
          <p:cNvCxnSpPr/>
          <p:nvPr/>
        </p:nvCxnSpPr>
        <p:spPr>
          <a:xfrm rot="5400000">
            <a:off x="9341295" y="2946713"/>
            <a:ext cx="1379908" cy="1581828"/>
          </a:xfrm>
          <a:prstGeom prst="curvedConnector2">
            <a:avLst/>
          </a:prstGeom>
          <a:ln w="19050" cap="flat" cmpd="sng" algn="ctr">
            <a:solidFill>
              <a:schemeClr val="tx2">
                <a:lumMod val="90000"/>
                <a:lumOff val="10000"/>
              </a:schemeClr>
            </a:solidFill>
            <a:prstDash val="dash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8" name="Title 1"/>
          <p:cNvSpPr txBox="1"/>
          <p:nvPr/>
        </p:nvSpPr>
        <p:spPr>
          <a:xfrm>
            <a:off x="7938773" y="4834083"/>
            <a:ext cx="2278953" cy="825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Gill Sans Nova" panose="020B0602020104020203" pitchFamily="34" charset="0"/>
              </a:rPr>
              <a:t>Получение пациентом препарата в аптечном пункте</a:t>
            </a:r>
            <a:r>
              <a:rPr lang="ru-RU" sz="1800" baseline="30000" dirty="0">
                <a:latin typeface="Gill Sans Nova" panose="020B0602020104020203" pitchFamily="34" charset="0"/>
              </a:rPr>
              <a:t>7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7267733" y="4440520"/>
            <a:ext cx="1368000" cy="12939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itle 1"/>
          <p:cNvSpPr txBox="1"/>
          <p:nvPr/>
        </p:nvSpPr>
        <p:spPr>
          <a:xfrm>
            <a:off x="6177151" y="4785186"/>
            <a:ext cx="1541295" cy="79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Gill Sans Nova" panose="020B0602020104020203" pitchFamily="34" charset="0"/>
              </a:rPr>
              <a:t>Введение</a:t>
            </a:r>
          </a:p>
          <a:p>
            <a:pPr algn="ctr"/>
            <a:r>
              <a:rPr lang="ru-RU" sz="1800" dirty="0">
                <a:latin typeface="Gill Sans Nova" panose="020B0602020104020203" pitchFamily="34" charset="0"/>
              </a:rPr>
              <a:t>препарата</a:t>
            </a:r>
            <a:r>
              <a:rPr lang="ru-RU" sz="1800" baseline="30000" dirty="0">
                <a:latin typeface="Gill Sans Nova" panose="020B0602020104020203" pitchFamily="34" charset="0"/>
              </a:rPr>
              <a:t>4</a:t>
            </a:r>
          </a:p>
        </p:txBody>
      </p:sp>
      <p:cxnSp>
        <p:nvCxnSpPr>
          <p:cNvPr id="60" name="Straight Connector 59"/>
          <p:cNvCxnSpPr/>
          <p:nvPr/>
        </p:nvCxnSpPr>
        <p:spPr>
          <a:xfrm>
            <a:off x="5197102" y="4426216"/>
            <a:ext cx="1400866" cy="6434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itle 1"/>
          <p:cNvSpPr txBox="1"/>
          <p:nvPr/>
        </p:nvSpPr>
        <p:spPr>
          <a:xfrm>
            <a:off x="3579110" y="4836520"/>
            <a:ext cx="2598041" cy="79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Gill Sans Nova" panose="020B0602020104020203" pitchFamily="34" charset="0"/>
              </a:rPr>
              <a:t>Напоминание пациенту</a:t>
            </a:r>
          </a:p>
          <a:p>
            <a:pPr algn="ctr"/>
            <a:r>
              <a:rPr lang="ru-RU" sz="1800" dirty="0">
                <a:latin typeface="Gill Sans Nova" panose="020B0602020104020203" pitchFamily="34" charset="0"/>
              </a:rPr>
              <a:t>о дате следующей инъекции</a:t>
            </a:r>
            <a:r>
              <a:rPr lang="ru-RU" sz="1800" baseline="30000" dirty="0">
                <a:latin typeface="Gill Sans Nova" panose="020B0602020104020203" pitchFamily="34" charset="0"/>
              </a:rPr>
              <a:t>4</a:t>
            </a:r>
          </a:p>
        </p:txBody>
      </p:sp>
      <p:sp>
        <p:nvSpPr>
          <p:cNvPr id="1025" name="Title 1"/>
          <p:cNvSpPr txBox="1"/>
          <p:nvPr/>
        </p:nvSpPr>
        <p:spPr>
          <a:xfrm>
            <a:off x="824375" y="4768326"/>
            <a:ext cx="2598041" cy="79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Gill Sans Nova" panose="020B0602020104020203" pitchFamily="34" charset="0"/>
              </a:rPr>
              <a:t>Регулярный контроль уровня ХС ЛНП</a:t>
            </a:r>
            <a:r>
              <a:rPr lang="ru-RU" sz="1800" baseline="30000" dirty="0">
                <a:latin typeface="Gill Sans Nova" panose="020B0602020104020203" pitchFamily="34" charset="0"/>
              </a:rPr>
              <a:t>6</a:t>
            </a:r>
          </a:p>
        </p:txBody>
      </p:sp>
      <p:cxnSp>
        <p:nvCxnSpPr>
          <p:cNvPr id="1027" name="Straight Connector 1026"/>
          <p:cNvCxnSpPr/>
          <p:nvPr/>
        </p:nvCxnSpPr>
        <p:spPr>
          <a:xfrm>
            <a:off x="2438860" y="4426215"/>
            <a:ext cx="2100973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0" name="Straight Arrow Connector 1029"/>
          <p:cNvCxnSpPr/>
          <p:nvPr/>
        </p:nvCxnSpPr>
        <p:spPr>
          <a:xfrm flipH="1">
            <a:off x="961824" y="4429287"/>
            <a:ext cx="823628" cy="0"/>
          </a:xfrm>
          <a:prstGeom prst="straightConnector1">
            <a:avLst/>
          </a:prstGeom>
          <a:ln>
            <a:prstDash val="dash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2" name="Title 1"/>
          <p:cNvSpPr txBox="1"/>
          <p:nvPr/>
        </p:nvSpPr>
        <p:spPr>
          <a:xfrm>
            <a:off x="0" y="5715824"/>
            <a:ext cx="12107118" cy="1142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1. Федеральный закон РФ от 21 ноября 2011 г. N 323 «Об основах здоровья граждан Российской Федерации»;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2. Постановление Правительства РФ от 30 июля 1994 г. N 890 «О государственной поддержке развития медицинской промышленности и улучшении обеспечения населения и медицинских учреждений здравоохранения лекарственными средствами и изделиями медицинского назначения»;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3. Федеральный закон от 17 июля 1999 г. N 178-ФЗ «О государственной социальной помощи»;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4. Приказ Министерства труда и социальной защиты РФ от 14 марта 2018 г. N 140н «Об утверждении профессионального стандарта «Врач-кардиолог»;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5. Клинические рекомендации «Нарушения липидного обмена», ID 752_1;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6. Приказ Министерства здравоохранения РФ от 15 марта 2022 г. N 168н «Об утверждении порядка проведения диспансерного наблюдения за взрослыми»;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7. Приказ Министерства здравоохранения РФ от 24 ноября 2021 г. N 1094н «Об утверждении Порядка назначения лекарственных препаратов, форм рецептурных бланков на лекарственные препараты, Порядка оформления указанных бланков, их учета и хранения, форм бланков рецептов, содержащих назначение наркотических средств или психотропных веществ, Порядка их изготовления, распределения, регистрации, учета и хранения, а также Правил оформления бланков рецептов, в том числе в форме электронных документов».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Gill Sans Nova" panose="020B0602020104020203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* </a:t>
            </a: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В зависимости от субъекта РФ, локальных нормативно-правовых актов, региональной маршрутизации</a:t>
            </a:r>
          </a:p>
        </p:txBody>
      </p:sp>
      <p:sp>
        <p:nvSpPr>
          <p:cNvPr id="7" name="Oval 6"/>
          <p:cNvSpPr/>
          <p:nvPr/>
        </p:nvSpPr>
        <p:spPr>
          <a:xfrm>
            <a:off x="10412083" y="2817000"/>
            <a:ext cx="612000" cy="612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Graphic 17" descr="Badge 4 outline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449549" y="2716307"/>
            <a:ext cx="792000" cy="792000"/>
          </a:xfrm>
          <a:prstGeom prst="rect">
            <a:avLst/>
          </a:prstGeom>
        </p:spPr>
      </p:pic>
      <p:pic>
        <p:nvPicPr>
          <p:cNvPr id="9" name="Graphic 8" descr="Badge 8 outline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701248" y="4059896"/>
            <a:ext cx="801757" cy="801757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7684616" y="1948465"/>
            <a:ext cx="2799486" cy="825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Gill Sans Nova" panose="020B0602020104020203" pitchFamily="34" charset="0"/>
              </a:rPr>
              <a:t>Согласование назначения препарата с ГВС</a:t>
            </a:r>
            <a:r>
              <a:rPr lang="en-US" sz="1800" dirty="0">
                <a:latin typeface="Gill Sans Nova" panose="020B0602020104020203" pitchFamily="34" charset="0"/>
              </a:rPr>
              <a:t>*</a:t>
            </a:r>
            <a:endParaRPr lang="ru-RU" sz="1800" dirty="0">
              <a:latin typeface="Gill Sans Nova" panose="020B0602020104020203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61" y="135143"/>
            <a:ext cx="11712603" cy="961322"/>
          </a:xfrm>
        </p:spPr>
        <p:txBody>
          <a:bodyPr vert="horz" lIns="121899" tIns="60949" rIns="121899" bIns="60949" rtlCol="0" anchor="ctr">
            <a:normAutofit/>
          </a:bodyPr>
          <a:lstStyle/>
          <a:p>
            <a:pPr algn="ctr" defTabSz="1219200"/>
            <a:r>
              <a:rPr lang="ru-RU" sz="3000" dirty="0">
                <a:latin typeface="Gill Sans Nova" panose="020B0602020104020203" pitchFamily="34" charset="0"/>
              </a:rPr>
              <a:t>Алгоритм обеспечения пациента в канале ОМС</a:t>
            </a:r>
            <a:r>
              <a:rPr lang="ru-RU" sz="3000" baseline="30000" dirty="0">
                <a:latin typeface="Gill Sans Nova" panose="020B0602020104020203" pitchFamily="34" charset="0"/>
              </a:rPr>
              <a:t>1, 2, 3</a:t>
            </a:r>
          </a:p>
        </p:txBody>
      </p:sp>
      <p:pic>
        <p:nvPicPr>
          <p:cNvPr id="10" name="Graphic 9" descr="Badge 1 outline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92524" y="1158777"/>
            <a:ext cx="792000" cy="792000"/>
          </a:xfrm>
          <a:prstGeom prst="rect">
            <a:avLst/>
          </a:prstGeom>
        </p:spPr>
      </p:pic>
      <p:pic>
        <p:nvPicPr>
          <p:cNvPr id="14" name="Graphic 13" descr="Badge 6 outline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5275" y="4061649"/>
            <a:ext cx="792000" cy="792000"/>
          </a:xfrm>
          <a:prstGeom prst="rect">
            <a:avLst/>
          </a:prstGeom>
        </p:spPr>
      </p:pic>
      <p:pic>
        <p:nvPicPr>
          <p:cNvPr id="16" name="Graphic 15" descr="Badge 5 outline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64934" y="4061649"/>
            <a:ext cx="792000" cy="792000"/>
          </a:xfrm>
          <a:prstGeom prst="rect">
            <a:avLst/>
          </a:prstGeom>
        </p:spPr>
      </p:pic>
      <p:grpSp>
        <p:nvGrpSpPr>
          <p:cNvPr id="5" name="Graphic 24" descr="Badge outline"/>
          <p:cNvGrpSpPr/>
          <p:nvPr/>
        </p:nvGrpSpPr>
        <p:grpSpPr>
          <a:xfrm>
            <a:off x="5715000" y="1254830"/>
            <a:ext cx="626653" cy="626653"/>
            <a:chOff x="6178846" y="1256982"/>
            <a:chExt cx="626653" cy="626653"/>
          </a:xfrm>
          <a:solidFill>
            <a:srgbClr val="000000"/>
          </a:solidFill>
        </p:grpSpPr>
        <p:sp>
          <p:nvSpPr>
            <p:cNvPr id="6" name="Freeform: Shape 5"/>
            <p:cNvSpPr/>
            <p:nvPr/>
          </p:nvSpPr>
          <p:spPr>
            <a:xfrm>
              <a:off x="6178846" y="1256982"/>
              <a:ext cx="626653" cy="626653"/>
            </a:xfrm>
            <a:custGeom>
              <a:avLst/>
              <a:gdLst>
                <a:gd name="connsiteX0" fmla="*/ 313327 w 626653"/>
                <a:gd name="connsiteY0" fmla="*/ 16500 h 626653"/>
                <a:gd name="connsiteX1" fmla="*/ 610154 w 626653"/>
                <a:gd name="connsiteY1" fmla="*/ 313327 h 626653"/>
                <a:gd name="connsiteX2" fmla="*/ 313327 w 626653"/>
                <a:gd name="connsiteY2" fmla="*/ 610154 h 626653"/>
                <a:gd name="connsiteX3" fmla="*/ 16500 w 626653"/>
                <a:gd name="connsiteY3" fmla="*/ 313327 h 626653"/>
                <a:gd name="connsiteX4" fmla="*/ 313327 w 626653"/>
                <a:gd name="connsiteY4" fmla="*/ 16500 h 626653"/>
                <a:gd name="connsiteX5" fmla="*/ 313327 w 626653"/>
                <a:gd name="connsiteY5" fmla="*/ 0 h 626653"/>
                <a:gd name="connsiteX6" fmla="*/ 0 w 626653"/>
                <a:gd name="connsiteY6" fmla="*/ 313327 h 626653"/>
                <a:gd name="connsiteX7" fmla="*/ 313327 w 626653"/>
                <a:gd name="connsiteY7" fmla="*/ 626654 h 626653"/>
                <a:gd name="connsiteX8" fmla="*/ 626654 w 626653"/>
                <a:gd name="connsiteY8" fmla="*/ 313327 h 626653"/>
                <a:gd name="connsiteX9" fmla="*/ 313624 w 626653"/>
                <a:gd name="connsiteY9" fmla="*/ 0 h 626653"/>
                <a:gd name="connsiteX10" fmla="*/ 313327 w 626653"/>
                <a:gd name="connsiteY10" fmla="*/ 0 h 62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653" h="626653">
                  <a:moveTo>
                    <a:pt x="313327" y="16500"/>
                  </a:moveTo>
                  <a:cubicBezTo>
                    <a:pt x="477260" y="16500"/>
                    <a:pt x="610154" y="149394"/>
                    <a:pt x="610154" y="313327"/>
                  </a:cubicBezTo>
                  <a:cubicBezTo>
                    <a:pt x="610154" y="477260"/>
                    <a:pt x="477260" y="610154"/>
                    <a:pt x="313327" y="610154"/>
                  </a:cubicBezTo>
                  <a:cubicBezTo>
                    <a:pt x="149393" y="610154"/>
                    <a:pt x="16500" y="477260"/>
                    <a:pt x="16500" y="313327"/>
                  </a:cubicBezTo>
                  <a:cubicBezTo>
                    <a:pt x="16686" y="149471"/>
                    <a:pt x="149471" y="16687"/>
                    <a:pt x="313327" y="16500"/>
                  </a:cubicBezTo>
                  <a:moveTo>
                    <a:pt x="313327" y="0"/>
                  </a:moveTo>
                  <a:cubicBezTo>
                    <a:pt x="140281" y="0"/>
                    <a:pt x="0" y="140281"/>
                    <a:pt x="0" y="313327"/>
                  </a:cubicBezTo>
                  <a:cubicBezTo>
                    <a:pt x="0" y="486372"/>
                    <a:pt x="140281" y="626654"/>
                    <a:pt x="313327" y="626654"/>
                  </a:cubicBezTo>
                  <a:cubicBezTo>
                    <a:pt x="486372" y="626654"/>
                    <a:pt x="626654" y="486372"/>
                    <a:pt x="626654" y="313327"/>
                  </a:cubicBezTo>
                  <a:cubicBezTo>
                    <a:pt x="626735" y="140363"/>
                    <a:pt x="486587" y="82"/>
                    <a:pt x="313624" y="0"/>
                  </a:cubicBezTo>
                  <a:cubicBezTo>
                    <a:pt x="313525" y="0"/>
                    <a:pt x="313426" y="0"/>
                    <a:pt x="313327" y="0"/>
                  </a:cubicBezTo>
                  <a:close/>
                </a:path>
              </a:pathLst>
            </a:custGeom>
            <a:solidFill>
              <a:srgbClr val="000000"/>
            </a:solidFill>
            <a:ln w="10980" cap="flat">
              <a:solidFill>
                <a:schemeClr val="tx2">
                  <a:lumMod val="90000"/>
                  <a:lumOff val="1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6410619" y="1423464"/>
              <a:ext cx="158402" cy="276188"/>
            </a:xfrm>
            <a:custGeom>
              <a:avLst/>
              <a:gdLst>
                <a:gd name="connsiteX0" fmla="*/ 19 w 158402"/>
                <a:gd name="connsiteY0" fmla="*/ 276131 h 276188"/>
                <a:gd name="connsiteX1" fmla="*/ 19 w 158402"/>
                <a:gd name="connsiteY1" fmla="*/ 265678 h 276188"/>
                <a:gd name="connsiteX2" fmla="*/ 4235 w 158402"/>
                <a:gd name="connsiteY2" fmla="*/ 234328 h 276188"/>
                <a:gd name="connsiteX3" fmla="*/ 17394 w 158402"/>
                <a:gd name="connsiteY3" fmla="*/ 209718 h 276188"/>
                <a:gd name="connsiteX4" fmla="*/ 40716 w 158402"/>
                <a:gd name="connsiteY4" fmla="*/ 186486 h 276188"/>
                <a:gd name="connsiteX5" fmla="*/ 75408 w 158402"/>
                <a:gd name="connsiteY5" fmla="*/ 160086 h 276188"/>
                <a:gd name="connsiteX6" fmla="*/ 99976 w 158402"/>
                <a:gd name="connsiteY6" fmla="*/ 140484 h 276188"/>
                <a:gd name="connsiteX7" fmla="*/ 118200 w 158402"/>
                <a:gd name="connsiteY7" fmla="*/ 120684 h 276188"/>
                <a:gd name="connsiteX8" fmla="*/ 129429 w 158402"/>
                <a:gd name="connsiteY8" fmla="*/ 98723 h 276188"/>
                <a:gd name="connsiteX9" fmla="*/ 133248 w 158402"/>
                <a:gd name="connsiteY9" fmla="*/ 72884 h 276188"/>
                <a:gd name="connsiteX10" fmla="*/ 129082 w 158402"/>
                <a:gd name="connsiteY10" fmla="*/ 48530 h 276188"/>
                <a:gd name="connsiteX11" fmla="*/ 99011 w 158402"/>
                <a:gd name="connsiteY11" fmla="*/ 19490 h 276188"/>
                <a:gd name="connsiteX12" fmla="*/ 75828 w 158402"/>
                <a:gd name="connsiteY12" fmla="*/ 15860 h 276188"/>
                <a:gd name="connsiteX13" fmla="*/ 38835 w 158402"/>
                <a:gd name="connsiteY13" fmla="*/ 24935 h 276188"/>
                <a:gd name="connsiteX14" fmla="*/ 10851 w 158402"/>
                <a:gd name="connsiteY14" fmla="*/ 44355 h 276188"/>
                <a:gd name="connsiteX15" fmla="*/ 10851 w 158402"/>
                <a:gd name="connsiteY15" fmla="*/ 24547 h 276188"/>
                <a:gd name="connsiteX16" fmla="*/ 41129 w 158402"/>
                <a:gd name="connsiteY16" fmla="*/ 6768 h 276188"/>
                <a:gd name="connsiteX17" fmla="*/ 79310 w 158402"/>
                <a:gd name="connsiteY17" fmla="*/ 11 h 276188"/>
                <a:gd name="connsiteX18" fmla="*/ 85638 w 158402"/>
                <a:gd name="connsiteY18" fmla="*/ 383 h 276188"/>
                <a:gd name="connsiteX19" fmla="*/ 91850 w 158402"/>
                <a:gd name="connsiteY19" fmla="*/ 1521 h 276188"/>
                <a:gd name="connsiteX20" fmla="*/ 117004 w 158402"/>
                <a:gd name="connsiteY20" fmla="*/ 8517 h 276188"/>
                <a:gd name="connsiteX21" fmla="*/ 136152 w 158402"/>
                <a:gd name="connsiteY21" fmla="*/ 22666 h 276188"/>
                <a:gd name="connsiteX22" fmla="*/ 148428 w 158402"/>
                <a:gd name="connsiteY22" fmla="*/ 43291 h 276188"/>
                <a:gd name="connsiteX23" fmla="*/ 152801 w 158402"/>
                <a:gd name="connsiteY23" fmla="*/ 70046 h 276188"/>
                <a:gd name="connsiteX24" fmla="*/ 148305 w 158402"/>
                <a:gd name="connsiteY24" fmla="*/ 101049 h 276188"/>
                <a:gd name="connsiteX25" fmla="*/ 135459 w 158402"/>
                <a:gd name="connsiteY25" fmla="*/ 126269 h 276188"/>
                <a:gd name="connsiteX26" fmla="*/ 115214 w 158402"/>
                <a:gd name="connsiteY26" fmla="*/ 148214 h 276188"/>
                <a:gd name="connsiteX27" fmla="*/ 88451 w 158402"/>
                <a:gd name="connsiteY27" fmla="*/ 169219 h 276188"/>
                <a:gd name="connsiteX28" fmla="*/ 59856 w 158402"/>
                <a:gd name="connsiteY28" fmla="*/ 190446 h 276188"/>
                <a:gd name="connsiteX29" fmla="*/ 39792 w 158402"/>
                <a:gd name="connsiteY29" fmla="*/ 208250 h 276188"/>
                <a:gd name="connsiteX30" fmla="*/ 27417 w 158402"/>
                <a:gd name="connsiteY30" fmla="*/ 225575 h 276188"/>
                <a:gd name="connsiteX31" fmla="*/ 21370 w 158402"/>
                <a:gd name="connsiteY31" fmla="*/ 244599 h 276188"/>
                <a:gd name="connsiteX32" fmla="*/ 20661 w 158402"/>
                <a:gd name="connsiteY32" fmla="*/ 250506 h 276188"/>
                <a:gd name="connsiteX33" fmla="*/ 20355 w 158402"/>
                <a:gd name="connsiteY33" fmla="*/ 256809 h 276188"/>
                <a:gd name="connsiteX34" fmla="*/ 20355 w 158402"/>
                <a:gd name="connsiteY34" fmla="*/ 259688 h 276188"/>
                <a:gd name="connsiteX35" fmla="*/ 158403 w 158402"/>
                <a:gd name="connsiteY35" fmla="*/ 259688 h 276188"/>
                <a:gd name="connsiteX36" fmla="*/ 158403 w 158402"/>
                <a:gd name="connsiteY36" fmla="*/ 276188 h 27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58402" h="276188">
                  <a:moveTo>
                    <a:pt x="19" y="276131"/>
                  </a:moveTo>
                  <a:lnTo>
                    <a:pt x="19" y="265678"/>
                  </a:lnTo>
                  <a:cubicBezTo>
                    <a:pt x="-185" y="255074"/>
                    <a:pt x="1237" y="244501"/>
                    <a:pt x="4235" y="234328"/>
                  </a:cubicBezTo>
                  <a:cubicBezTo>
                    <a:pt x="7122" y="225407"/>
                    <a:pt x="11577" y="217073"/>
                    <a:pt x="17394" y="209718"/>
                  </a:cubicBezTo>
                  <a:cubicBezTo>
                    <a:pt x="24280" y="201132"/>
                    <a:pt x="32103" y="193339"/>
                    <a:pt x="40716" y="186486"/>
                  </a:cubicBezTo>
                  <a:cubicBezTo>
                    <a:pt x="50253" y="178731"/>
                    <a:pt x="61927" y="169854"/>
                    <a:pt x="75408" y="160086"/>
                  </a:cubicBezTo>
                  <a:cubicBezTo>
                    <a:pt x="84565" y="153371"/>
                    <a:pt x="92832" y="146779"/>
                    <a:pt x="99976" y="140484"/>
                  </a:cubicBezTo>
                  <a:cubicBezTo>
                    <a:pt x="106769" y="134584"/>
                    <a:pt x="112882" y="127942"/>
                    <a:pt x="118200" y="120684"/>
                  </a:cubicBezTo>
                  <a:cubicBezTo>
                    <a:pt x="123045" y="113982"/>
                    <a:pt x="126832" y="106575"/>
                    <a:pt x="129429" y="98723"/>
                  </a:cubicBezTo>
                  <a:cubicBezTo>
                    <a:pt x="132057" y="90365"/>
                    <a:pt x="133346" y="81644"/>
                    <a:pt x="133248" y="72884"/>
                  </a:cubicBezTo>
                  <a:cubicBezTo>
                    <a:pt x="133384" y="64577"/>
                    <a:pt x="131971" y="56318"/>
                    <a:pt x="129082" y="48530"/>
                  </a:cubicBezTo>
                  <a:cubicBezTo>
                    <a:pt x="124014" y="34769"/>
                    <a:pt x="112940" y="24074"/>
                    <a:pt x="99011" y="19490"/>
                  </a:cubicBezTo>
                  <a:cubicBezTo>
                    <a:pt x="91538" y="17001"/>
                    <a:pt x="83704" y="15775"/>
                    <a:pt x="75828" y="15860"/>
                  </a:cubicBezTo>
                  <a:cubicBezTo>
                    <a:pt x="62948" y="15874"/>
                    <a:pt x="50260" y="18986"/>
                    <a:pt x="38835" y="24935"/>
                  </a:cubicBezTo>
                  <a:cubicBezTo>
                    <a:pt x="28723" y="30197"/>
                    <a:pt x="19319" y="36723"/>
                    <a:pt x="10851" y="44355"/>
                  </a:cubicBezTo>
                  <a:lnTo>
                    <a:pt x="10851" y="24547"/>
                  </a:lnTo>
                  <a:cubicBezTo>
                    <a:pt x="20025" y="17179"/>
                    <a:pt x="30225" y="11189"/>
                    <a:pt x="41129" y="6768"/>
                  </a:cubicBezTo>
                  <a:cubicBezTo>
                    <a:pt x="53311" y="2111"/>
                    <a:pt x="66269" y="-183"/>
                    <a:pt x="79310" y="11"/>
                  </a:cubicBezTo>
                  <a:cubicBezTo>
                    <a:pt x="81424" y="6"/>
                    <a:pt x="83538" y="130"/>
                    <a:pt x="85638" y="383"/>
                  </a:cubicBezTo>
                  <a:cubicBezTo>
                    <a:pt x="87729" y="642"/>
                    <a:pt x="89803" y="1022"/>
                    <a:pt x="91850" y="1521"/>
                  </a:cubicBezTo>
                  <a:cubicBezTo>
                    <a:pt x="100575" y="2385"/>
                    <a:pt x="109086" y="4752"/>
                    <a:pt x="117004" y="8517"/>
                  </a:cubicBezTo>
                  <a:cubicBezTo>
                    <a:pt x="124221" y="11985"/>
                    <a:pt x="130718" y="16785"/>
                    <a:pt x="136152" y="22666"/>
                  </a:cubicBezTo>
                  <a:cubicBezTo>
                    <a:pt x="141564" y="28664"/>
                    <a:pt x="145736" y="35674"/>
                    <a:pt x="148428" y="43291"/>
                  </a:cubicBezTo>
                  <a:cubicBezTo>
                    <a:pt x="151436" y="51886"/>
                    <a:pt x="152916" y="60940"/>
                    <a:pt x="152801" y="70046"/>
                  </a:cubicBezTo>
                  <a:cubicBezTo>
                    <a:pt x="152949" y="80553"/>
                    <a:pt x="151431" y="91017"/>
                    <a:pt x="148305" y="101049"/>
                  </a:cubicBezTo>
                  <a:cubicBezTo>
                    <a:pt x="145351" y="110069"/>
                    <a:pt x="141017" y="118576"/>
                    <a:pt x="135459" y="126269"/>
                  </a:cubicBezTo>
                  <a:cubicBezTo>
                    <a:pt x="129562" y="134326"/>
                    <a:pt x="122770" y="141688"/>
                    <a:pt x="115214" y="148214"/>
                  </a:cubicBezTo>
                  <a:cubicBezTo>
                    <a:pt x="107269" y="155144"/>
                    <a:pt x="98268" y="162239"/>
                    <a:pt x="88451" y="169219"/>
                  </a:cubicBezTo>
                  <a:cubicBezTo>
                    <a:pt x="77396" y="177180"/>
                    <a:pt x="67776" y="184333"/>
                    <a:pt x="59856" y="190446"/>
                  </a:cubicBezTo>
                  <a:cubicBezTo>
                    <a:pt x="52719" y="195854"/>
                    <a:pt x="46011" y="201806"/>
                    <a:pt x="39792" y="208250"/>
                  </a:cubicBezTo>
                  <a:cubicBezTo>
                    <a:pt x="34823" y="213373"/>
                    <a:pt x="30652" y="219213"/>
                    <a:pt x="27417" y="225575"/>
                  </a:cubicBezTo>
                  <a:cubicBezTo>
                    <a:pt x="24496" y="231592"/>
                    <a:pt x="22459" y="237999"/>
                    <a:pt x="21370" y="244599"/>
                  </a:cubicBezTo>
                  <a:cubicBezTo>
                    <a:pt x="21065" y="246662"/>
                    <a:pt x="20883" y="248485"/>
                    <a:pt x="20661" y="250506"/>
                  </a:cubicBezTo>
                  <a:cubicBezTo>
                    <a:pt x="20450" y="252601"/>
                    <a:pt x="20348" y="254705"/>
                    <a:pt x="20355" y="256809"/>
                  </a:cubicBezTo>
                  <a:lnTo>
                    <a:pt x="20355" y="259688"/>
                  </a:lnTo>
                  <a:lnTo>
                    <a:pt x="158403" y="259688"/>
                  </a:lnTo>
                  <a:lnTo>
                    <a:pt x="158403" y="276188"/>
                  </a:lnTo>
                  <a:close/>
                </a:path>
              </a:pathLst>
            </a:custGeom>
            <a:solidFill>
              <a:srgbClr val="000000"/>
            </a:solidFill>
            <a:ln w="10980" cap="flat">
              <a:solidFill>
                <a:schemeClr val="tx2">
                  <a:lumMod val="90000"/>
                  <a:lumOff val="1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26" name="Title 1"/>
          <p:cNvSpPr txBox="1"/>
          <p:nvPr/>
        </p:nvSpPr>
        <p:spPr>
          <a:xfrm>
            <a:off x="2059791" y="2041151"/>
            <a:ext cx="2973659" cy="4923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Gill Sans Nova" panose="020B0602020104020203" pitchFamily="34" charset="0"/>
              </a:rPr>
              <a:t>Постановка диагноза</a:t>
            </a:r>
            <a:r>
              <a:rPr lang="ru-RU" sz="1600" baseline="30000" dirty="0">
                <a:latin typeface="Gill Sans Nova" panose="020B0602020104020203" pitchFamily="34" charset="0"/>
              </a:rPr>
              <a:t>4, 5</a:t>
            </a:r>
          </a:p>
        </p:txBody>
      </p:sp>
      <p:sp>
        <p:nvSpPr>
          <p:cNvPr id="27" name="Title 1"/>
          <p:cNvSpPr txBox="1"/>
          <p:nvPr/>
        </p:nvSpPr>
        <p:spPr>
          <a:xfrm>
            <a:off x="6915183" y="1871871"/>
            <a:ext cx="3560604" cy="825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Gill Sans Nova" panose="020B0602020104020203" pitchFamily="34" charset="0"/>
              </a:rPr>
              <a:t>Назначение препарата и выдача пациенту направления на</a:t>
            </a:r>
          </a:p>
          <a:p>
            <a:pPr algn="ctr"/>
            <a:r>
              <a:rPr lang="ru-RU" sz="1600" dirty="0">
                <a:latin typeface="Gill Sans Nova" panose="020B0602020104020203" pitchFamily="34" charset="0"/>
              </a:rPr>
              <a:t>госпитализацию</a:t>
            </a:r>
            <a:r>
              <a:rPr lang="ru-RU" sz="1600" baseline="30000" dirty="0">
                <a:latin typeface="Gill Sans Nova" panose="020B0602020104020203" pitchFamily="34" charset="0"/>
              </a:rPr>
              <a:t>4</a:t>
            </a:r>
          </a:p>
        </p:txBody>
      </p:sp>
      <p:sp>
        <p:nvSpPr>
          <p:cNvPr id="28" name="Title 1"/>
          <p:cNvSpPr txBox="1"/>
          <p:nvPr/>
        </p:nvSpPr>
        <p:spPr>
          <a:xfrm>
            <a:off x="7464934" y="2989372"/>
            <a:ext cx="3595831" cy="825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Gill Sans Nova" panose="020B0602020104020203" pitchFamily="34" charset="0"/>
              </a:rPr>
              <a:t>Введение препарата</a:t>
            </a:r>
          </a:p>
          <a:p>
            <a:pPr algn="ctr"/>
            <a:r>
              <a:rPr lang="ru-RU" sz="1600" dirty="0">
                <a:latin typeface="Gill Sans Nova" panose="020B0602020104020203" pitchFamily="34" charset="0"/>
              </a:rPr>
              <a:t>в дневном или круглосуточном стационаре</a:t>
            </a:r>
            <a:r>
              <a:rPr lang="ru-RU" sz="1600" baseline="30000" dirty="0">
                <a:latin typeface="Gill Sans Nova" panose="020B0602020104020203" pitchFamily="34" charset="0"/>
              </a:rPr>
              <a:t>4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3936057" y="1570483"/>
            <a:ext cx="1778943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6" idx="8"/>
          </p:cNvCxnSpPr>
          <p:nvPr/>
        </p:nvCxnSpPr>
        <p:spPr>
          <a:xfrm flipV="1">
            <a:off x="6341654" y="1553637"/>
            <a:ext cx="2372788" cy="1452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Curved 37"/>
          <p:cNvCxnSpPr/>
          <p:nvPr/>
        </p:nvCxnSpPr>
        <p:spPr>
          <a:xfrm>
            <a:off x="9442255" y="1554777"/>
            <a:ext cx="1379908" cy="1581828"/>
          </a:xfrm>
          <a:prstGeom prst="curvedConnector2">
            <a:avLst/>
          </a:prstGeom>
          <a:ln w="19050" cap="flat" cmpd="sng" algn="ctr">
            <a:solidFill>
              <a:schemeClr val="tx2">
                <a:lumMod val="90000"/>
                <a:lumOff val="10000"/>
              </a:schemeClr>
            </a:solidFill>
            <a:prstDash val="dash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0" name="Connector: Curved 39"/>
          <p:cNvCxnSpPr/>
          <p:nvPr/>
        </p:nvCxnSpPr>
        <p:spPr>
          <a:xfrm rot="5400000">
            <a:off x="9336559" y="2945347"/>
            <a:ext cx="1379908" cy="1581828"/>
          </a:xfrm>
          <a:prstGeom prst="curvedConnector2">
            <a:avLst/>
          </a:prstGeom>
          <a:ln w="19050" cap="flat" cmpd="sng" algn="ctr">
            <a:solidFill>
              <a:schemeClr val="tx2">
                <a:lumMod val="90000"/>
                <a:lumOff val="10000"/>
              </a:schemeClr>
            </a:solidFill>
            <a:prstDash val="dash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8" name="Title 1"/>
          <p:cNvSpPr txBox="1"/>
          <p:nvPr/>
        </p:nvSpPr>
        <p:spPr>
          <a:xfrm>
            <a:off x="6606375" y="4810988"/>
            <a:ext cx="2757870" cy="825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Gill Sans Nova" panose="020B0602020104020203" pitchFamily="34" charset="0"/>
              </a:rPr>
              <a:t>Подача документов на оплату в соответствии с тарифным соглашением</a:t>
            </a:r>
            <a:r>
              <a:rPr lang="ru-RU" sz="1600" baseline="30000" dirty="0">
                <a:latin typeface="Gill Sans Nova" panose="020B0602020104020203" pitchFamily="34" charset="0"/>
              </a:rPr>
              <a:t>6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5497275" y="4457649"/>
            <a:ext cx="2070530" cy="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itle 1"/>
          <p:cNvSpPr txBox="1"/>
          <p:nvPr/>
        </p:nvSpPr>
        <p:spPr>
          <a:xfrm>
            <a:off x="3779049" y="4827848"/>
            <a:ext cx="2598041" cy="79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Gill Sans Nova" panose="020B0602020104020203" pitchFamily="34" charset="0"/>
              </a:rPr>
              <a:t>Напоминание пациенту</a:t>
            </a:r>
          </a:p>
          <a:p>
            <a:pPr algn="ctr"/>
            <a:r>
              <a:rPr lang="ru-RU" sz="1600" dirty="0">
                <a:latin typeface="Gill Sans Nova" panose="020B0602020104020203" pitchFamily="34" charset="0"/>
              </a:rPr>
              <a:t>о дате следующей инъекции</a:t>
            </a:r>
            <a:r>
              <a:rPr lang="ru-RU" sz="1600" baseline="30000" dirty="0">
                <a:latin typeface="Gill Sans Nova" panose="020B0602020104020203" pitchFamily="34" charset="0"/>
              </a:rPr>
              <a:t>4</a:t>
            </a:r>
          </a:p>
        </p:txBody>
      </p:sp>
      <p:sp>
        <p:nvSpPr>
          <p:cNvPr id="1025" name="Title 1"/>
          <p:cNvSpPr txBox="1"/>
          <p:nvPr/>
        </p:nvSpPr>
        <p:spPr>
          <a:xfrm>
            <a:off x="810371" y="4807168"/>
            <a:ext cx="2598041" cy="79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Gill Sans Nova" panose="020B0602020104020203" pitchFamily="34" charset="0"/>
              </a:rPr>
              <a:t>Регулярный контроль уровня ХС ЛНП</a:t>
            </a:r>
            <a:r>
              <a:rPr lang="ru-RU" sz="1600" baseline="30000" dirty="0">
                <a:latin typeface="Gill Sans Nova" panose="020B0602020104020203" pitchFamily="34" charset="0"/>
              </a:rPr>
              <a:t>7</a:t>
            </a:r>
          </a:p>
        </p:txBody>
      </p:sp>
      <p:cxnSp>
        <p:nvCxnSpPr>
          <p:cNvPr id="1027" name="Straight Connector 1026"/>
          <p:cNvCxnSpPr>
            <a:endCxn id="14" idx="1"/>
          </p:cNvCxnSpPr>
          <p:nvPr/>
        </p:nvCxnSpPr>
        <p:spPr>
          <a:xfrm>
            <a:off x="2494131" y="4428129"/>
            <a:ext cx="2211144" cy="29520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0" name="Straight Arrow Connector 1029"/>
          <p:cNvCxnSpPr/>
          <p:nvPr/>
        </p:nvCxnSpPr>
        <p:spPr>
          <a:xfrm flipH="1">
            <a:off x="961824" y="4429287"/>
            <a:ext cx="823628" cy="0"/>
          </a:xfrm>
          <a:prstGeom prst="straightConnector1">
            <a:avLst/>
          </a:prstGeom>
          <a:ln>
            <a:prstDash val="dash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2" name="Title 1"/>
          <p:cNvSpPr txBox="1"/>
          <p:nvPr/>
        </p:nvSpPr>
        <p:spPr>
          <a:xfrm>
            <a:off x="194261" y="5951245"/>
            <a:ext cx="12051955" cy="10149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1. Федеральный закон РФ от 21 ноября 2011 г. N 323 «Об основах здоровья граждан Российской Федерации»;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2. Постановление Правительства РФ от 27 декабря 2024 г. N 1940 «О Программе государственных гарантий бесплатного оказания гражданам медицинской помощи на 2025 год и на плановый период 2026 и 2027 годов»;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3. Федеральный закон </a:t>
            </a:r>
            <a:r>
              <a:rPr lang="ru-RU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oт</a:t>
            </a: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 29 ноября 2010 г. N 326-ФЗ «Об обязательном медицинском страховании в Российской Федерации»;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4. Приказ Министерства труда и социальной защиты РФ от 14 марта 2018 г. N 140н «Об утверждении профессионального стандарта «Врач-кардиолог»;;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5. Клинические рекомендации «Нарушения липидного обмена», ID 752_1;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6. Методические рекомендации по способам оплаты медицинской помощи за счет средств обязательного медицинского страхования от 28 января 2025 г. NN 31-2/115/00-10-26-2-06/965;</a:t>
            </a:r>
          </a:p>
          <a:p>
            <a:pPr algn="just">
              <a:lnSpc>
                <a:spcPct val="80000"/>
              </a:lnSpc>
            </a:pPr>
            <a:r>
              <a:rPr lang="ru-RU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Gill Sans Nova" panose="020B0602020104020203" pitchFamily="34" charset="0"/>
              </a:rPr>
              <a:t>7. Приказ Министерства здравоохранения РФ от 15 марта 2022 г. N 168н «Об утверждении порядка проведения диспансерного наблюдения за взрослыми».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8188549" y="4436602"/>
            <a:ext cx="1051786" cy="10387"/>
          </a:xfrm>
          <a:prstGeom prst="line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Больница – Бесплатные иконки: здани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66" y="1142329"/>
            <a:ext cx="1512000" cy="15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10483831" y="2732652"/>
            <a:ext cx="612000" cy="612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Graphic 19" descr="Badge 3 outline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2349" y="1172808"/>
            <a:ext cx="792000" cy="792000"/>
          </a:xfrm>
          <a:prstGeom prst="rect">
            <a:avLst/>
          </a:prstGeom>
        </p:spPr>
      </p:pic>
      <p:pic>
        <p:nvPicPr>
          <p:cNvPr id="18" name="Graphic 17" descr="Badge 4 outline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388066" y="2652021"/>
            <a:ext cx="792000" cy="792000"/>
          </a:xfrm>
          <a:prstGeom prst="rect">
            <a:avLst/>
          </a:prstGeom>
        </p:spPr>
      </p:pic>
      <p:pic>
        <p:nvPicPr>
          <p:cNvPr id="23" name="Graphic 22" descr="Badge 7 outline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743792" y="4059091"/>
            <a:ext cx="792000" cy="792000"/>
          </a:xfrm>
          <a:prstGeom prst="rect">
            <a:avLst/>
          </a:prstGeom>
        </p:spPr>
      </p:pic>
      <p:sp>
        <p:nvSpPr>
          <p:cNvPr id="24" name="Title 1"/>
          <p:cNvSpPr txBox="1"/>
          <p:nvPr/>
        </p:nvSpPr>
        <p:spPr>
          <a:xfrm>
            <a:off x="4873995" y="1938355"/>
            <a:ext cx="2303958" cy="825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latin typeface="Gill Sans Nova" panose="020B0602020104020203" pitchFamily="34" charset="0"/>
              </a:rPr>
              <a:t>Согласование назначения препарата с ГВС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" y="2766218"/>
            <a:ext cx="1194816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Как выбрать схему лекарственной терапии с точки зрения </a:t>
            </a:r>
            <a:r>
              <a:rPr lang="ru-RU" sz="4000" b="1" dirty="0" err="1"/>
              <a:t>фармакоэкономики</a:t>
            </a:r>
            <a:r>
              <a:rPr lang="ru-RU" sz="4000" b="1" dirty="0"/>
              <a:t>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715" imgH="5715" progId="TCLayout.ActiveDocument.1">
                  <p:embed/>
                </p:oleObj>
              </mc:Choice>
              <mc:Fallback>
                <p:oleObj name="think-cell Slide" r:id="rId3" imgW="5715" imgH="5715" progId="TCLayout.ActiveDocument.1">
                  <p:embed/>
                  <p:pic>
                    <p:nvPicPr>
                      <p:cNvPr id="2" name="think-cell data - do not delete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0680" y="455337"/>
            <a:ext cx="11357811" cy="788036"/>
          </a:xfrm>
          <a:prstGeom prst="rect">
            <a:avLst/>
          </a:prstGeom>
          <a:noFill/>
        </p:spPr>
        <p:txBody>
          <a:bodyPr vert="horz" lIns="121899" tIns="60949" rIns="121899" bIns="60949" rtlCol="0" anchor="ctr" anchorCtr="0">
            <a:noAutofit/>
          </a:bodyPr>
          <a:lstStyle/>
          <a:p>
            <a:pPr defTabSz="1219200">
              <a:lnSpc>
                <a:spcPct val="90000"/>
              </a:lnSpc>
            </a:pPr>
            <a:r>
              <a:rPr lang="ru-RU" sz="3200" b="0" spc="-133" dirty="0">
                <a:solidFill>
                  <a:schemeClr val="tx1"/>
                </a:solidFill>
                <a:latin typeface="Aptos Display (Headings)"/>
                <a:cs typeface="+mj-cs"/>
              </a:rPr>
              <a:t>Для оценки экономических аспектов терапии необходимо учитывать </a:t>
            </a:r>
            <a:r>
              <a:rPr lang="ru-RU" sz="3200" u="sng" spc="-133" dirty="0">
                <a:solidFill>
                  <a:schemeClr val="tx1"/>
                </a:solidFill>
                <a:latin typeface="Aptos Display (Headings)"/>
                <a:cs typeface="+mj-cs"/>
              </a:rPr>
              <a:t>стоимость годового курса терапии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30223" y="1371652"/>
          <a:ext cx="11127487" cy="432000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163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2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МНН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096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Цена упаковки</a:t>
                      </a:r>
                      <a:r>
                        <a:rPr lang="ru-RU" sz="1600" b="1" kern="1200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lvl="0" indent="0" algn="ctr" defTabSz="6096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руб.</a:t>
                      </a: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упаковок на годовой курс</a:t>
                      </a:r>
                      <a:r>
                        <a:rPr lang="ru-RU" sz="1600" baseline="30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2-4</a:t>
                      </a:r>
                      <a:endParaRPr lang="ru-RU" sz="120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 годового курса, руб.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Разница затрат по сравнению с </a:t>
                      </a:r>
                      <a:r>
                        <a:rPr lang="ru-RU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инклисираном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руб. (%)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00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1й год терапии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Инклисиран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106 700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320 100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Алирокумаб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29 260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380 380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+ 60 280 (16%)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Эволокумаб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13 539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352 014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+ 31 914 (9%)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2й и последующие годы терапии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Инклисиран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6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106 700</a:t>
                      </a: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213 400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Алирокумаб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6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29 260</a:t>
                      </a: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380 380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+ 166 980 (44%)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Эволокумаб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096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13 539</a:t>
                      </a: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352 014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+ 138 614 (39%)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356" y="6328799"/>
            <a:ext cx="1213900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Государственный реестр предельных отпускных цен	.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URL: https://grls.rosminzdrav.ru/PriceLims.aspx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(дата обращения: 01.04.2025). Цены указаны с учетом НДС 10%.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Реестр ОХЛП и ЛВ ЕАЭС. Общая характеристика лекарственного препарата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алирокумаб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URL: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https://lk.regmed.ru/Register/EAEU_SmPC (дата обращения: 01.04.2025).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Инструкция по применению лекарственного препарата для медицинского применения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эволокумаб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URL: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https://grls.rosminzdrav.ru/Grls_View_v2.aspx?routingGuid=6a6589e2-d91d-4c40-ba06-28086415f665&amp;t= (дата обращения: 01.04.2025).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Реестр ОХЛП и ЛВ ЕАЭС. Общая характеристика лекарственного препарата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инклисиран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URL: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https://lk.regmed.ru/Register/EAEU_SmPC (дата обращения: 01.04.2025).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353" y="5919718"/>
            <a:ext cx="120292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+mn-cs"/>
              </a:rPr>
              <a:t>*Стоимость курса терапии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+mn-cs"/>
              </a:rPr>
              <a:t>алирокумабом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Arial" panose="020B0604020202020204" pitchFamily="34" charset="0"/>
                <a:ea typeface="Aptos" panose="020B0004020202020204" pitchFamily="34" charset="0"/>
                <a:cs typeface="+mn-cs"/>
              </a:rPr>
              <a:t> равна для всех режимов дозирования, каждому режиму дозирования соответствует упаковка, в связи с чем при расчетах учитывалась только стоимость курса и общее число упаковок без детализации по дозировкам. 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" y="2766218"/>
            <a:ext cx="1194816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Диспансерное наблюдение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0A42C-6793-4CC0-DDF5-A458C194B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B2296A29-0139-7A0B-F11F-C79175929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Липопротеин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(a)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– уникальный липопротеин с </a:t>
            </a:r>
            <a:r>
              <a:rPr kumimoji="0" lang="ru-RU" b="1" i="0" u="none" strike="noStrike" kern="1200" cap="none" spc="0" normalizeH="0" baseline="0" noProof="0" dirty="0" err="1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проатерогенными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, </a:t>
            </a:r>
            <a:r>
              <a:rPr kumimoji="0" lang="ru-RU" b="1" i="0" u="none" strike="noStrike" kern="1200" cap="none" spc="0" normalizeH="0" baseline="0" noProof="0" dirty="0" err="1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провоспалительными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и </a:t>
            </a:r>
            <a:r>
              <a:rPr kumimoji="0" lang="ru-RU" b="1" i="0" u="none" strike="noStrike" kern="1200" cap="none" spc="0" normalizeH="0" baseline="0" noProof="0" dirty="0" err="1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протромботическими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 свойствами</a:t>
            </a:r>
            <a:r>
              <a:rPr kumimoji="0" lang="en-US" b="0" i="0" u="none" strike="noStrike" kern="1200" cap="none" spc="0" normalizeH="0" baseline="30000" noProof="0" dirty="0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  <a:t>1-4</a:t>
            </a:r>
            <a:br>
              <a:rPr kumimoji="0" lang="en-US" b="0" i="0" u="none" strike="noStrike" kern="1200" cap="none" spc="0" normalizeH="0" baseline="30000" noProof="0" dirty="0">
                <a:ln>
                  <a:noFill/>
                </a:ln>
                <a:solidFill>
                  <a:srgbClr val="0079A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A9C04800-0352-4DDB-6794-AD22475CE05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Figure adapted from Wilson DP, et al J Clin </a:t>
            </a:r>
            <a:r>
              <a:rPr lang="en-US" dirty="0" err="1"/>
              <a:t>Lipidol</a:t>
            </a:r>
            <a:r>
              <a:rPr lang="en-US" dirty="0"/>
              <a:t>. 2019;13:374-392.4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err="1"/>
              <a:t>ApoB</a:t>
            </a:r>
            <a:r>
              <a:rPr lang="en-US" dirty="0"/>
              <a:t>, apolipoprotein B; ASCVD, atherosclerotic cardiovascular disease; LDL, low-density lipoprotein; </a:t>
            </a:r>
            <a:r>
              <a:rPr lang="en-US" dirty="0" err="1"/>
              <a:t>Lp</a:t>
            </a:r>
            <a:r>
              <a:rPr lang="en-US" dirty="0"/>
              <a:t>(a), lipoprotein(a); MI, myocardial infarction; </a:t>
            </a:r>
            <a:r>
              <a:rPr lang="en-US" dirty="0" err="1"/>
              <a:t>OxPL</a:t>
            </a:r>
            <a:r>
              <a:rPr lang="en-US" dirty="0"/>
              <a:t>, oxidized phospholipids.</a:t>
            </a:r>
            <a:br>
              <a:rPr lang="en-US" dirty="0"/>
            </a:br>
            <a:r>
              <a:rPr lang="en-US" dirty="0"/>
              <a:t>1. </a:t>
            </a:r>
            <a:r>
              <a:rPr lang="en-US" dirty="0" err="1"/>
              <a:t>Tsimikas</a:t>
            </a:r>
            <a:r>
              <a:rPr lang="en-US" dirty="0"/>
              <a:t> S. J Am Coll </a:t>
            </a:r>
            <a:r>
              <a:rPr lang="en-US" dirty="0" err="1"/>
              <a:t>Cardiol</a:t>
            </a:r>
            <a:r>
              <a:rPr lang="en-US" dirty="0"/>
              <a:t>. 2017;69(6):692–711; 2. </a:t>
            </a:r>
            <a:r>
              <a:rPr lang="en-US" dirty="0" err="1"/>
              <a:t>Boffa</a:t>
            </a:r>
            <a:r>
              <a:rPr lang="en-US" dirty="0"/>
              <a:t> MB, </a:t>
            </a:r>
            <a:r>
              <a:rPr lang="en-US" dirty="0" err="1"/>
              <a:t>Koschinsky</a:t>
            </a:r>
            <a:r>
              <a:rPr lang="en-US" dirty="0"/>
              <a:t> ML. Nat Rev </a:t>
            </a:r>
            <a:r>
              <a:rPr lang="en-US" dirty="0" err="1"/>
              <a:t>Cardiol</a:t>
            </a:r>
            <a:r>
              <a:rPr lang="en-US" dirty="0"/>
              <a:t>. 2019;16(5):305–318; 3. </a:t>
            </a:r>
            <a:r>
              <a:rPr lang="en-US" dirty="0" err="1"/>
              <a:t>Boffa</a:t>
            </a:r>
            <a:r>
              <a:rPr lang="en-US" dirty="0"/>
              <a:t> MB, </a:t>
            </a:r>
            <a:r>
              <a:rPr lang="en-US" dirty="0" err="1"/>
              <a:t>Koschinsky</a:t>
            </a:r>
            <a:r>
              <a:rPr lang="en-US" dirty="0"/>
              <a:t> ML. J Lipid Res. 2016;57(5):745–757; 4. Wilson DP, et al. J Clin </a:t>
            </a:r>
            <a:r>
              <a:rPr lang="en-US" dirty="0" err="1"/>
              <a:t>Lipidol</a:t>
            </a:r>
            <a:r>
              <a:rPr lang="en-US" dirty="0"/>
              <a:t>. 2019;13:374-392.</a:t>
            </a:r>
          </a:p>
        </p:txBody>
      </p:sp>
      <p:sp>
        <p:nvSpPr>
          <p:cNvPr id="39" name="Slide Number Placeholder 38">
            <a:extLst>
              <a:ext uri="{FF2B5EF4-FFF2-40B4-BE49-F238E27FC236}">
                <a16:creationId xmlns:a16="http://schemas.microsoft.com/office/drawing/2014/main" id="{ABFE9BB3-C8B4-F858-D0F3-6402FD334C2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96713" y="6208713"/>
            <a:ext cx="395287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627469-E42A-6C49-B11C-E8BEC0D4F63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B7F5D6-09B9-6697-24CB-6E5040AF4CE0}"/>
              </a:ext>
            </a:extLst>
          </p:cNvPr>
          <p:cNvSpPr txBox="1"/>
          <p:nvPr/>
        </p:nvSpPr>
        <p:spPr>
          <a:xfrm>
            <a:off x="7677346" y="5424825"/>
            <a:ext cx="11186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Разрыв бляшки</a:t>
            </a:r>
            <a:endParaRPr kumimoji="0" lang="en-US" sz="1100" b="0" i="0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2C5C78-16DC-6DBB-2CB1-9034FA324C07}"/>
              </a:ext>
            </a:extLst>
          </p:cNvPr>
          <p:cNvSpPr txBox="1"/>
          <p:nvPr/>
        </p:nvSpPr>
        <p:spPr>
          <a:xfrm>
            <a:off x="7675435" y="2875606"/>
            <a:ext cx="112246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Турбулентный кровоток</a:t>
            </a:r>
            <a:endParaRPr kumimoji="0" lang="en-US" sz="1100" b="0" i="0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A3A8C8-7830-974B-2A96-DF80285723E4}"/>
              </a:ext>
            </a:extLst>
          </p:cNvPr>
          <p:cNvSpPr txBox="1"/>
          <p:nvPr/>
        </p:nvSpPr>
        <p:spPr>
          <a:xfrm>
            <a:off x="9259566" y="1358102"/>
            <a:ext cx="2957815" cy="2878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A91F2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Клиническое проявление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solidFill>
                <a:srgbClr val="A91F2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E59A36-1EFE-36EB-46E5-856C7EBFFC5D}"/>
              </a:ext>
            </a:extLst>
          </p:cNvPr>
          <p:cNvSpPr txBox="1"/>
          <p:nvPr/>
        </p:nvSpPr>
        <p:spPr>
          <a:xfrm>
            <a:off x="7630481" y="4468906"/>
            <a:ext cx="1212369" cy="1994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Локализация</a:t>
            </a:r>
            <a:endParaRPr kumimoji="0" lang="en-US" sz="1100" b="1" i="0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19" name="Группа 118">
            <a:extLst>
              <a:ext uri="{FF2B5EF4-FFF2-40B4-BE49-F238E27FC236}">
                <a16:creationId xmlns:a16="http://schemas.microsoft.com/office/drawing/2014/main" id="{7FB0743D-BC11-308D-A12A-F220C1DCD4C5}"/>
              </a:ext>
            </a:extLst>
          </p:cNvPr>
          <p:cNvGrpSpPr/>
          <p:nvPr/>
        </p:nvGrpSpPr>
        <p:grpSpPr>
          <a:xfrm>
            <a:off x="8885502" y="4530053"/>
            <a:ext cx="675098" cy="964058"/>
            <a:chOff x="9152258" y="4469093"/>
            <a:chExt cx="675098" cy="964058"/>
          </a:xfrm>
        </p:grpSpPr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9CC017B9-7D36-D911-02B0-4731E5D008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16524" y="4469093"/>
              <a:ext cx="0" cy="964058"/>
            </a:xfrm>
            <a:prstGeom prst="line">
              <a:avLst/>
            </a:prstGeom>
            <a:ln w="19050" cap="sq">
              <a:solidFill>
                <a:srgbClr val="0079A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Группа 114">
              <a:extLst>
                <a:ext uri="{FF2B5EF4-FFF2-40B4-BE49-F238E27FC236}">
                  <a16:creationId xmlns:a16="http://schemas.microsoft.com/office/drawing/2014/main" id="{0154F4A8-97D6-C007-B54F-3B45A74650B3}"/>
                </a:ext>
              </a:extLst>
            </p:cNvPr>
            <p:cNvGrpSpPr/>
            <p:nvPr/>
          </p:nvGrpSpPr>
          <p:grpSpPr>
            <a:xfrm>
              <a:off x="9152258" y="4469093"/>
              <a:ext cx="675098" cy="964058"/>
              <a:chOff x="9416524" y="4469093"/>
              <a:chExt cx="410832" cy="964058"/>
            </a:xfrm>
          </p:grpSpPr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095FE2DD-D04C-0510-F356-E7C6EE34E0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16524" y="5433151"/>
                <a:ext cx="410832" cy="0"/>
              </a:xfrm>
              <a:prstGeom prst="straightConnector1">
                <a:avLst/>
              </a:prstGeom>
              <a:ln w="19050" cap="sq">
                <a:solidFill>
                  <a:srgbClr val="0079AF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D9A8509E-A8A4-6FBB-1CFC-5A8BCC1A3A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16524" y="4469093"/>
                <a:ext cx="410832" cy="0"/>
              </a:xfrm>
              <a:prstGeom prst="straightConnector1">
                <a:avLst/>
              </a:prstGeom>
              <a:ln w="19050" cap="sq">
                <a:solidFill>
                  <a:srgbClr val="0079AF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8" name="Rectangle: Top Corners Snipped 77">
            <a:extLst>
              <a:ext uri="{FF2B5EF4-FFF2-40B4-BE49-F238E27FC236}">
                <a16:creationId xmlns:a16="http://schemas.microsoft.com/office/drawing/2014/main" id="{86357884-6642-2867-5C5B-143D6D900E98}"/>
              </a:ext>
            </a:extLst>
          </p:cNvPr>
          <p:cNvSpPr/>
          <p:nvPr/>
        </p:nvSpPr>
        <p:spPr>
          <a:xfrm rot="16200000">
            <a:off x="4911020" y="2933323"/>
            <a:ext cx="1069692" cy="4113498"/>
          </a:xfrm>
          <a:prstGeom prst="snip2SameRect">
            <a:avLst>
              <a:gd name="adj1" fmla="val 23937"/>
              <a:gd name="adj2" fmla="val 3968"/>
            </a:avLst>
          </a:prstGeom>
          <a:gradFill>
            <a:gsLst>
              <a:gs pos="0">
                <a:schemeClr val="accent3">
                  <a:lumMod val="20000"/>
                  <a:lumOff val="80000"/>
                  <a:alpha val="0"/>
                </a:schemeClr>
              </a:gs>
              <a:gs pos="64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93D5F48-5228-CD25-E511-4E0DA05DC841}"/>
              </a:ext>
            </a:extLst>
          </p:cNvPr>
          <p:cNvSpPr txBox="1"/>
          <p:nvPr/>
        </p:nvSpPr>
        <p:spPr>
          <a:xfrm>
            <a:off x="3822676" y="4614776"/>
            <a:ext cx="3576165" cy="7663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244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Тромбоз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2445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Непрямое воздействие за счет ингибирования фибринолиза</a:t>
            </a:r>
            <a:endParaRPr kumimoji="0" lang="en-US" sz="1400" b="0" i="0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7" name="Rectangle: Top Corners Snipped 86">
            <a:extLst>
              <a:ext uri="{FF2B5EF4-FFF2-40B4-BE49-F238E27FC236}">
                <a16:creationId xmlns:a16="http://schemas.microsoft.com/office/drawing/2014/main" id="{91234E25-5AA3-A8F0-0FFD-042F95DFE1AE}"/>
              </a:ext>
            </a:extLst>
          </p:cNvPr>
          <p:cNvSpPr>
            <a:spLocks/>
          </p:cNvSpPr>
          <p:nvPr/>
        </p:nvSpPr>
        <p:spPr>
          <a:xfrm rot="5400000" flipV="1">
            <a:off x="4942131" y="1859584"/>
            <a:ext cx="1069693" cy="4051274"/>
          </a:xfrm>
          <a:prstGeom prst="snip2SameRect">
            <a:avLst>
              <a:gd name="adj1" fmla="val 19888"/>
              <a:gd name="adj2" fmla="val 3313"/>
            </a:avLst>
          </a:prstGeom>
          <a:gradFill>
            <a:gsLst>
              <a:gs pos="0">
                <a:srgbClr val="50E2D0">
                  <a:lumMod val="20000"/>
                  <a:lumOff val="80000"/>
                  <a:alpha val="0"/>
                </a:srgbClr>
              </a:gs>
              <a:gs pos="64000">
                <a:srgbClr val="50E2D0">
                  <a:lumMod val="20000"/>
                  <a:lumOff val="8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AB7B2B4-41A0-AC4C-E9AF-6F461AC41864}"/>
              </a:ext>
            </a:extLst>
          </p:cNvPr>
          <p:cNvSpPr txBox="1"/>
          <p:nvPr/>
        </p:nvSpPr>
        <p:spPr>
          <a:xfrm>
            <a:off x="3822676" y="3496064"/>
            <a:ext cx="3646497" cy="7677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E5C7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Атеросклероз</a:t>
            </a:r>
            <a:endParaRPr kumimoji="0" lang="en-US" sz="1600" b="1" i="0" u="none" strike="noStrike" kern="1200" cap="none" spc="0" normalizeH="0" baseline="30000" noProof="0" dirty="0">
              <a:ln>
                <a:noFill/>
              </a:ln>
              <a:solidFill>
                <a:srgbClr val="1E5C7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Отложение холестерина и ОкФЛ в интиме, воспаление</a:t>
            </a:r>
            <a:endParaRPr kumimoji="0" lang="en-US" sz="1400" b="1" i="1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0C9A4C7-D72C-319F-A3B8-50A5126E7CAD}"/>
              </a:ext>
            </a:extLst>
          </p:cNvPr>
          <p:cNvSpPr txBox="1"/>
          <p:nvPr/>
        </p:nvSpPr>
        <p:spPr>
          <a:xfrm>
            <a:off x="508921" y="1264128"/>
            <a:ext cx="80965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Лп(а) является драйвером развития АССЗ за счет уникального разнообразия патофизиолоигческих механизмов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35E359-CC40-107F-600A-EB778B8F0D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09431" y="2576618"/>
            <a:ext cx="1195663" cy="1275769"/>
          </a:xfrm>
          <a:prstGeom prst="rect">
            <a:avLst/>
          </a:prstGeom>
          <a:effectLst/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537234-E9D8-B5EB-53A2-CB22CB298C1C}"/>
              </a:ext>
            </a:extLst>
          </p:cNvPr>
          <p:cNvCxnSpPr>
            <a:cxnSpLocks/>
          </p:cNvCxnSpPr>
          <p:nvPr/>
        </p:nvCxnSpPr>
        <p:spPr>
          <a:xfrm>
            <a:off x="1746383" y="3350374"/>
            <a:ext cx="367111" cy="510622"/>
          </a:xfrm>
          <a:prstGeom prst="line">
            <a:avLst/>
          </a:prstGeom>
          <a:noFill/>
          <a:ln w="19050" cap="flat" cmpd="sng" algn="ctr">
            <a:solidFill>
              <a:srgbClr val="0079AF"/>
            </a:solidFill>
            <a:prstDash val="solid"/>
            <a:miter lim="800000"/>
            <a:tailEnd type="oval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0F0A3D4-5117-3DB6-B633-5FA46AEE521A}"/>
              </a:ext>
            </a:extLst>
          </p:cNvPr>
          <p:cNvCxnSpPr>
            <a:cxnSpLocks/>
          </p:cNvCxnSpPr>
          <p:nvPr/>
        </p:nvCxnSpPr>
        <p:spPr>
          <a:xfrm flipV="1">
            <a:off x="1839525" y="2925572"/>
            <a:ext cx="219526" cy="94487"/>
          </a:xfrm>
          <a:prstGeom prst="line">
            <a:avLst/>
          </a:prstGeom>
          <a:noFill/>
          <a:ln w="19050" cap="flat" cmpd="sng" algn="ctr">
            <a:solidFill>
              <a:srgbClr val="0079AF"/>
            </a:solidFill>
            <a:prstDash val="solid"/>
            <a:miter lim="800000"/>
            <a:tailEnd type="oval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88F622A-FCE9-5760-39D3-4D3EA01D6B50}"/>
              </a:ext>
            </a:extLst>
          </p:cNvPr>
          <p:cNvSpPr txBox="1"/>
          <p:nvPr/>
        </p:nvSpPr>
        <p:spPr>
          <a:xfrm>
            <a:off x="1506272" y="4923498"/>
            <a:ext cx="609149" cy="176990"/>
          </a:xfrm>
          <a:prstGeom prst="rect">
            <a:avLst/>
          </a:prstGeom>
          <a:noFill/>
        </p:spPr>
        <p:txBody>
          <a:bodyPr wrap="none" lIns="0" rIns="0" rtlCol="0" anchor="ctr">
            <a:no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Apo(a)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FA097D-B2F0-0634-3B2D-CD5C9D2F19B2}"/>
              </a:ext>
            </a:extLst>
          </p:cNvPr>
          <p:cNvSpPr txBox="1"/>
          <p:nvPr/>
        </p:nvSpPr>
        <p:spPr>
          <a:xfrm>
            <a:off x="2204159" y="2815902"/>
            <a:ext cx="836078" cy="176990"/>
          </a:xfrm>
          <a:prstGeom prst="rect">
            <a:avLst/>
          </a:prstGeom>
          <a:noFill/>
        </p:spPr>
        <p:txBody>
          <a:bodyPr wrap="none" lIns="0" rIns="0" rtlCol="0" anchor="ctr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ApoB-100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475B2E-6ED1-63BA-DC59-21A1F34290E3}"/>
              </a:ext>
            </a:extLst>
          </p:cNvPr>
          <p:cNvSpPr txBox="1"/>
          <p:nvPr/>
        </p:nvSpPr>
        <p:spPr>
          <a:xfrm>
            <a:off x="2204159" y="3804747"/>
            <a:ext cx="534525" cy="176990"/>
          </a:xfrm>
          <a:prstGeom prst="rect">
            <a:avLst/>
          </a:prstGeom>
          <a:noFill/>
        </p:spPr>
        <p:txBody>
          <a:bodyPr wrap="none" lIns="0" rIns="0" rtlCol="0" anchor="ctr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ОкФЛ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4548CF7-B744-691F-04F0-735C07092192}"/>
              </a:ext>
            </a:extLst>
          </p:cNvPr>
          <p:cNvCxnSpPr>
            <a:cxnSpLocks/>
          </p:cNvCxnSpPr>
          <p:nvPr/>
        </p:nvCxnSpPr>
        <p:spPr>
          <a:xfrm flipH="1">
            <a:off x="628920" y="3019379"/>
            <a:ext cx="298601" cy="0"/>
          </a:xfrm>
          <a:prstGeom prst="line">
            <a:avLst/>
          </a:prstGeom>
          <a:noFill/>
          <a:ln w="19050" cap="flat" cmpd="sng" algn="ctr">
            <a:solidFill>
              <a:srgbClr val="0079A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263C166-5E23-9810-D1D9-9146BB15D3EE}"/>
              </a:ext>
            </a:extLst>
          </p:cNvPr>
          <p:cNvSpPr txBox="1"/>
          <p:nvPr/>
        </p:nvSpPr>
        <p:spPr>
          <a:xfrm>
            <a:off x="10071624" y="5499898"/>
            <a:ext cx="133369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Инфаркт миокарда</a:t>
            </a:r>
            <a:endParaRPr kumimoji="0" lang="en-US" sz="1100" b="1" i="0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60C4AB3-525E-9AC8-1368-7081CE2F1601}"/>
              </a:ext>
            </a:extLst>
          </p:cNvPr>
          <p:cNvGrpSpPr/>
          <p:nvPr/>
        </p:nvGrpSpPr>
        <p:grpSpPr>
          <a:xfrm>
            <a:off x="10415715" y="4794787"/>
            <a:ext cx="645517" cy="645517"/>
            <a:chOff x="10454241" y="4743629"/>
            <a:chExt cx="645517" cy="645517"/>
          </a:xfrm>
        </p:grpSpPr>
        <p:sp>
          <p:nvSpPr>
            <p:cNvPr id="69" name="Oval 7">
              <a:extLst>
                <a:ext uri="{FF2B5EF4-FFF2-40B4-BE49-F238E27FC236}">
                  <a16:creationId xmlns:a16="http://schemas.microsoft.com/office/drawing/2014/main" id="{E1EBDD56-B057-DB18-D2BB-AABD6F6915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54241" y="4743629"/>
              <a:ext cx="645517" cy="64551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7B83F953-BFA2-2CC0-B2A3-5E2FC675A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7809" y="4868840"/>
              <a:ext cx="412699" cy="412699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F0E952E-02FE-8011-CA41-4221CF6D60A7}"/>
              </a:ext>
            </a:extLst>
          </p:cNvPr>
          <p:cNvSpPr txBox="1"/>
          <p:nvPr/>
        </p:nvSpPr>
        <p:spPr>
          <a:xfrm>
            <a:off x="9709345" y="2459568"/>
            <a:ext cx="205825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Атеросклеротический стеноз</a:t>
            </a:r>
            <a:endParaRPr kumimoji="0" lang="en-US" sz="1100" b="1" i="0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146CFF4-CFA2-EF9E-0618-3D32172E6DEC}"/>
              </a:ext>
            </a:extLst>
          </p:cNvPr>
          <p:cNvSpPr txBox="1"/>
          <p:nvPr/>
        </p:nvSpPr>
        <p:spPr>
          <a:xfrm>
            <a:off x="9724574" y="3455381"/>
            <a:ext cx="202779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Стеноз аортального клапана</a:t>
            </a:r>
            <a:endParaRPr kumimoji="0" lang="en-US" sz="1100" b="1" i="0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003271B5-7190-6ABB-3ECF-F31D7977EE78}"/>
              </a:ext>
            </a:extLst>
          </p:cNvPr>
          <p:cNvGrpSpPr/>
          <p:nvPr/>
        </p:nvGrpSpPr>
        <p:grpSpPr>
          <a:xfrm>
            <a:off x="10415715" y="2725780"/>
            <a:ext cx="645517" cy="645517"/>
            <a:chOff x="10306597" y="2767941"/>
            <a:chExt cx="645517" cy="645517"/>
          </a:xfrm>
        </p:grpSpPr>
        <p:sp>
          <p:nvSpPr>
            <p:cNvPr id="65" name="Oval 7">
              <a:extLst>
                <a:ext uri="{FF2B5EF4-FFF2-40B4-BE49-F238E27FC236}">
                  <a16:creationId xmlns:a16="http://schemas.microsoft.com/office/drawing/2014/main" id="{45266349-33C7-6FD0-AF03-36425213A8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06597" y="2767941"/>
              <a:ext cx="645517" cy="64551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112A8029-0FA3-8DA5-D677-6ED3C4C7623F}"/>
                </a:ext>
              </a:extLst>
            </p:cNvPr>
            <p:cNvGrpSpPr/>
            <p:nvPr/>
          </p:nvGrpSpPr>
          <p:grpSpPr>
            <a:xfrm>
              <a:off x="10352093" y="2894539"/>
              <a:ext cx="562876" cy="390951"/>
              <a:chOff x="2670298" y="1177337"/>
              <a:chExt cx="6858189" cy="4763405"/>
            </a:xfrm>
            <a:solidFill>
              <a:schemeClr val="bg1"/>
            </a:solidFill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1EDAB51B-DEA7-B128-E58F-CE1B5681B838}"/>
                  </a:ext>
                </a:extLst>
              </p:cNvPr>
              <p:cNvSpPr/>
              <p:nvPr/>
            </p:nvSpPr>
            <p:spPr>
              <a:xfrm>
                <a:off x="3341956" y="1177337"/>
                <a:ext cx="5308746" cy="4763405"/>
              </a:xfrm>
              <a:custGeom>
                <a:avLst/>
                <a:gdLst>
                  <a:gd name="connsiteX0" fmla="*/ 4613476 w 5308746"/>
                  <a:gd name="connsiteY0" fmla="*/ 681810 h 4763405"/>
                  <a:gd name="connsiteX1" fmla="*/ 2512927 w 5308746"/>
                  <a:gd name="connsiteY1" fmla="*/ 2982 h 4763405"/>
                  <a:gd name="connsiteX2" fmla="*/ 70336 w 5308746"/>
                  <a:gd name="connsiteY2" fmla="*/ 2080213 h 4763405"/>
                  <a:gd name="connsiteX3" fmla="*/ 1834442 w 5308746"/>
                  <a:gd name="connsiteY3" fmla="*/ 4691054 h 4763405"/>
                  <a:gd name="connsiteX4" fmla="*/ 2462921 w 5308746"/>
                  <a:gd name="connsiteY4" fmla="*/ 4763406 h 4763405"/>
                  <a:gd name="connsiteX5" fmla="*/ 4438368 w 5308746"/>
                  <a:gd name="connsiteY5" fmla="*/ 4210994 h 4763405"/>
                  <a:gd name="connsiteX6" fmla="*/ 5307677 w 5308746"/>
                  <a:gd name="connsiteY6" fmla="*/ 2363105 h 4763405"/>
                  <a:gd name="connsiteX7" fmla="*/ 4613590 w 5308746"/>
                  <a:gd name="connsiteY7" fmla="*/ 681810 h 4763405"/>
                  <a:gd name="connsiteX8" fmla="*/ 4382018 w 5308746"/>
                  <a:gd name="connsiteY8" fmla="*/ 4131155 h 4763405"/>
                  <a:gd name="connsiteX9" fmla="*/ 1867075 w 5308746"/>
                  <a:gd name="connsiteY9" fmla="*/ 4599157 h 4763405"/>
                  <a:gd name="connsiteX10" fmla="*/ 1861983 w 5308746"/>
                  <a:gd name="connsiteY10" fmla="*/ 4597556 h 4763405"/>
                  <a:gd name="connsiteX11" fmla="*/ 829797 w 5308746"/>
                  <a:gd name="connsiteY11" fmla="*/ 4062043 h 4763405"/>
                  <a:gd name="connsiteX12" fmla="*/ 164628 w 5308746"/>
                  <a:gd name="connsiteY12" fmla="*/ 2102999 h 4763405"/>
                  <a:gd name="connsiteX13" fmla="*/ 2518008 w 5308746"/>
                  <a:gd name="connsiteY13" fmla="*/ 99434 h 4763405"/>
                  <a:gd name="connsiteX14" fmla="*/ 2612574 w 5308746"/>
                  <a:gd name="connsiteY14" fmla="*/ 97559 h 4763405"/>
                  <a:gd name="connsiteX15" fmla="*/ 4547845 w 5308746"/>
                  <a:gd name="connsiteY15" fmla="*/ 753070 h 4763405"/>
                  <a:gd name="connsiteX16" fmla="*/ 5210122 w 5308746"/>
                  <a:gd name="connsiteY16" fmla="*/ 2365272 h 4763405"/>
                  <a:gd name="connsiteX17" fmla="*/ 4382053 w 5308746"/>
                  <a:gd name="connsiteY17" fmla="*/ 4131207 h 4763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308746" h="4763405">
                    <a:moveTo>
                      <a:pt x="4613476" y="681810"/>
                    </a:moveTo>
                    <a:cubicBezTo>
                      <a:pt x="3794745" y="-67770"/>
                      <a:pt x="2564077" y="-504"/>
                      <a:pt x="2512927" y="2982"/>
                    </a:cubicBezTo>
                    <a:cubicBezTo>
                      <a:pt x="2493371" y="3788"/>
                      <a:pt x="557826" y="110138"/>
                      <a:pt x="70336" y="2080213"/>
                    </a:cubicBezTo>
                    <a:cubicBezTo>
                      <a:pt x="-412404" y="4029657"/>
                      <a:pt x="1744660" y="4665622"/>
                      <a:pt x="1834442" y="4691054"/>
                    </a:cubicBezTo>
                    <a:cubicBezTo>
                      <a:pt x="1935975" y="4729630"/>
                      <a:pt x="2166358" y="4763406"/>
                      <a:pt x="2462921" y="4763406"/>
                    </a:cubicBezTo>
                    <a:cubicBezTo>
                      <a:pt x="3024688" y="4763406"/>
                      <a:pt x="3824120" y="4643391"/>
                      <a:pt x="4438368" y="4210994"/>
                    </a:cubicBezTo>
                    <a:cubicBezTo>
                      <a:pt x="5036557" y="3789867"/>
                      <a:pt x="5328822" y="3168349"/>
                      <a:pt x="5307677" y="2363105"/>
                    </a:cubicBezTo>
                    <a:cubicBezTo>
                      <a:pt x="5288360" y="1651588"/>
                      <a:pt x="5055074" y="1085803"/>
                      <a:pt x="4613590" y="681810"/>
                    </a:cubicBezTo>
                    <a:close/>
                    <a:moveTo>
                      <a:pt x="4382018" y="4131155"/>
                    </a:moveTo>
                    <a:cubicBezTo>
                      <a:pt x="3512995" y="4743003"/>
                      <a:pt x="2172999" y="4718886"/>
                      <a:pt x="1867075" y="4599157"/>
                    </a:cubicBezTo>
                    <a:cubicBezTo>
                      <a:pt x="1865469" y="4598642"/>
                      <a:pt x="1863858" y="4598071"/>
                      <a:pt x="1861983" y="4597556"/>
                    </a:cubicBezTo>
                    <a:cubicBezTo>
                      <a:pt x="1856628" y="4595956"/>
                      <a:pt x="1309594" y="4445663"/>
                      <a:pt x="829797" y="4062043"/>
                    </a:cubicBezTo>
                    <a:cubicBezTo>
                      <a:pt x="192746" y="3552786"/>
                      <a:pt x="-30939" y="2893783"/>
                      <a:pt x="164628" y="2102999"/>
                    </a:cubicBezTo>
                    <a:cubicBezTo>
                      <a:pt x="634510" y="204990"/>
                      <a:pt x="2498177" y="100520"/>
                      <a:pt x="2518008" y="99434"/>
                    </a:cubicBezTo>
                    <a:cubicBezTo>
                      <a:pt x="2519888" y="99165"/>
                      <a:pt x="2553910" y="97559"/>
                      <a:pt x="2612574" y="97559"/>
                    </a:cubicBezTo>
                    <a:cubicBezTo>
                      <a:pt x="2916629" y="97559"/>
                      <a:pt x="3886905" y="147920"/>
                      <a:pt x="4547845" y="753070"/>
                    </a:cubicBezTo>
                    <a:cubicBezTo>
                      <a:pt x="4968972" y="1138832"/>
                      <a:pt x="5191891" y="1681014"/>
                      <a:pt x="5210122" y="2365272"/>
                    </a:cubicBezTo>
                    <a:cubicBezTo>
                      <a:pt x="5230467" y="3136225"/>
                      <a:pt x="4951849" y="3730128"/>
                      <a:pt x="4382053" y="413120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FC5C153-76A0-4DF9-F8BA-933ACA3FC4B7}"/>
                  </a:ext>
                </a:extLst>
              </p:cNvPr>
              <p:cNvSpPr/>
              <p:nvPr/>
            </p:nvSpPr>
            <p:spPr>
              <a:xfrm>
                <a:off x="3709348" y="1474026"/>
                <a:ext cx="4603414" cy="4140909"/>
              </a:xfrm>
              <a:custGeom>
                <a:avLst/>
                <a:gdLst>
                  <a:gd name="connsiteX0" fmla="*/ 1758745 w 4603414"/>
                  <a:gd name="connsiteY0" fmla="*/ 51878 h 4140909"/>
                  <a:gd name="connsiteX1" fmla="*/ 1755796 w 4603414"/>
                  <a:gd name="connsiteY1" fmla="*/ 52953 h 4140909"/>
                  <a:gd name="connsiteX2" fmla="*/ 1749635 w 4603414"/>
                  <a:gd name="connsiteY2" fmla="*/ 54290 h 4140909"/>
                  <a:gd name="connsiteX3" fmla="*/ 127318 w 4603414"/>
                  <a:gd name="connsiteY3" fmla="*/ 1439263 h 4140909"/>
                  <a:gd name="connsiteX4" fmla="*/ 313770 w 4603414"/>
                  <a:gd name="connsiteY4" fmla="*/ 3415453 h 4140909"/>
                  <a:gd name="connsiteX5" fmla="*/ 322074 w 4603414"/>
                  <a:gd name="connsiteY5" fmla="*/ 3426437 h 4140909"/>
                  <a:gd name="connsiteX6" fmla="*/ 322342 w 4603414"/>
                  <a:gd name="connsiteY6" fmla="*/ 3426706 h 4140909"/>
                  <a:gd name="connsiteX7" fmla="*/ 2246811 w 4603414"/>
                  <a:gd name="connsiteY7" fmla="*/ 4140910 h 4140909"/>
                  <a:gd name="connsiteX8" fmla="*/ 2687758 w 4603414"/>
                  <a:gd name="connsiteY8" fmla="*/ 4108225 h 4140909"/>
                  <a:gd name="connsiteX9" fmla="*/ 4575308 w 4603414"/>
                  <a:gd name="connsiteY9" fmla="*/ 2589807 h 4140909"/>
                  <a:gd name="connsiteX10" fmla="*/ 4586561 w 4603414"/>
                  <a:gd name="connsiteY10" fmla="*/ 2554711 h 4140909"/>
                  <a:gd name="connsiteX11" fmla="*/ 3992372 w 4603414"/>
                  <a:gd name="connsiteY11" fmla="*/ 554118 h 4140909"/>
                  <a:gd name="connsiteX12" fmla="*/ 1758722 w 4603414"/>
                  <a:gd name="connsiteY12" fmla="*/ 51821 h 4140909"/>
                  <a:gd name="connsiteX13" fmla="*/ 1755533 w 4603414"/>
                  <a:gd name="connsiteY13" fmla="*/ 2150769 h 4140909"/>
                  <a:gd name="connsiteX14" fmla="*/ 1688827 w 4603414"/>
                  <a:gd name="connsiteY14" fmla="*/ 1970478 h 4140909"/>
                  <a:gd name="connsiteX15" fmla="*/ 1700343 w 4603414"/>
                  <a:gd name="connsiteY15" fmla="*/ 1520691 h 4140909"/>
                  <a:gd name="connsiteX16" fmla="*/ 1690702 w 4603414"/>
                  <a:gd name="connsiteY16" fmla="*/ 846949 h 4140909"/>
                  <a:gd name="connsiteX17" fmla="*/ 1757676 w 4603414"/>
                  <a:gd name="connsiteY17" fmla="*/ 331262 h 4140909"/>
                  <a:gd name="connsiteX18" fmla="*/ 2021012 w 4603414"/>
                  <a:gd name="connsiteY18" fmla="*/ 1065811 h 4140909"/>
                  <a:gd name="connsiteX19" fmla="*/ 2146387 w 4603414"/>
                  <a:gd name="connsiteY19" fmla="*/ 1620880 h 4140909"/>
                  <a:gd name="connsiteX20" fmla="*/ 2258367 w 4603414"/>
                  <a:gd name="connsiteY20" fmla="*/ 1995927 h 4140909"/>
                  <a:gd name="connsiteX21" fmla="*/ 2394453 w 4603414"/>
                  <a:gd name="connsiteY21" fmla="*/ 2179699 h 4140909"/>
                  <a:gd name="connsiteX22" fmla="*/ 2725300 w 4603414"/>
                  <a:gd name="connsiteY22" fmla="*/ 2372043 h 4140909"/>
                  <a:gd name="connsiteX23" fmla="*/ 2734672 w 4603414"/>
                  <a:gd name="connsiteY23" fmla="*/ 2367757 h 4140909"/>
                  <a:gd name="connsiteX24" fmla="*/ 3987343 w 4603414"/>
                  <a:gd name="connsiteY24" fmla="*/ 2384364 h 4140909"/>
                  <a:gd name="connsiteX25" fmla="*/ 4403915 w 4603414"/>
                  <a:gd name="connsiteY25" fmla="*/ 2625731 h 4140909"/>
                  <a:gd name="connsiteX26" fmla="*/ 3730460 w 4603414"/>
                  <a:gd name="connsiteY26" fmla="*/ 2632161 h 4140909"/>
                  <a:gd name="connsiteX27" fmla="*/ 3374433 w 4603414"/>
                  <a:gd name="connsiteY27" fmla="*/ 2541075 h 4140909"/>
                  <a:gd name="connsiteX28" fmla="*/ 2592220 w 4603414"/>
                  <a:gd name="connsiteY28" fmla="*/ 2730207 h 4140909"/>
                  <a:gd name="connsiteX29" fmla="*/ 2539180 w 4603414"/>
                  <a:gd name="connsiteY29" fmla="*/ 2752444 h 4140909"/>
                  <a:gd name="connsiteX30" fmla="*/ 2338532 w 4603414"/>
                  <a:gd name="connsiteY30" fmla="*/ 2756999 h 4140909"/>
                  <a:gd name="connsiteX31" fmla="*/ 2057245 w 4603414"/>
                  <a:gd name="connsiteY31" fmla="*/ 2749227 h 4140909"/>
                  <a:gd name="connsiteX32" fmla="*/ 1458770 w 4603414"/>
                  <a:gd name="connsiteY32" fmla="*/ 3083017 h 4140909"/>
                  <a:gd name="connsiteX33" fmla="*/ 580317 w 4603414"/>
                  <a:gd name="connsiteY33" fmla="*/ 3323047 h 4140909"/>
                  <a:gd name="connsiteX34" fmla="*/ 1295321 w 4603414"/>
                  <a:gd name="connsiteY34" fmla="*/ 2698569 h 4140909"/>
                  <a:gd name="connsiteX35" fmla="*/ 1547404 w 4603414"/>
                  <a:gd name="connsiteY35" fmla="*/ 2507562 h 4140909"/>
                  <a:gd name="connsiteX36" fmla="*/ 1806453 w 4603414"/>
                  <a:gd name="connsiteY36" fmla="*/ 2354332 h 4140909"/>
                  <a:gd name="connsiteX37" fmla="*/ 1755556 w 4603414"/>
                  <a:gd name="connsiteY37" fmla="*/ 2150735 h 4140909"/>
                  <a:gd name="connsiteX38" fmla="*/ 218655 w 4603414"/>
                  <a:gd name="connsiteY38" fmla="*/ 1472742 h 4140909"/>
                  <a:gd name="connsiteX39" fmla="*/ 1691005 w 4603414"/>
                  <a:gd name="connsiteY39" fmla="*/ 179666 h 4140909"/>
                  <a:gd name="connsiteX40" fmla="*/ 1594033 w 4603414"/>
                  <a:gd name="connsiteY40" fmla="*/ 838148 h 4140909"/>
                  <a:gd name="connsiteX41" fmla="*/ 1603674 w 4603414"/>
                  <a:gd name="connsiteY41" fmla="*/ 1528749 h 4140909"/>
                  <a:gd name="connsiteX42" fmla="*/ 1595907 w 4603414"/>
                  <a:gd name="connsiteY42" fmla="*/ 1942103 h 4140909"/>
                  <a:gd name="connsiteX43" fmla="*/ 1694491 w 4603414"/>
                  <a:gd name="connsiteY43" fmla="*/ 2226070 h 4140909"/>
                  <a:gd name="connsiteX44" fmla="*/ 1725563 w 4603414"/>
                  <a:gd name="connsiteY44" fmla="*/ 2300274 h 4140909"/>
                  <a:gd name="connsiteX45" fmla="*/ 1513394 w 4603414"/>
                  <a:gd name="connsiteY45" fmla="*/ 2416271 h 4140909"/>
                  <a:gd name="connsiteX46" fmla="*/ 1198355 w 4603414"/>
                  <a:gd name="connsiteY46" fmla="*/ 2698626 h 4140909"/>
                  <a:gd name="connsiteX47" fmla="*/ 377509 w 4603414"/>
                  <a:gd name="connsiteY47" fmla="*/ 3325219 h 4140909"/>
                  <a:gd name="connsiteX48" fmla="*/ 218649 w 4603414"/>
                  <a:gd name="connsiteY48" fmla="*/ 1472759 h 4140909"/>
                  <a:gd name="connsiteX49" fmla="*/ 2673591 w 4603414"/>
                  <a:gd name="connsiteY49" fmla="*/ 4011802 h 4140909"/>
                  <a:gd name="connsiteX50" fmla="*/ 477653 w 4603414"/>
                  <a:gd name="connsiteY50" fmla="*/ 3431558 h 4140909"/>
                  <a:gd name="connsiteX51" fmla="*/ 1523498 w 4603414"/>
                  <a:gd name="connsiteY51" fmla="*/ 3155901 h 4140909"/>
                  <a:gd name="connsiteX52" fmla="*/ 2068126 w 4603414"/>
                  <a:gd name="connsiteY52" fmla="*/ 2846216 h 4140909"/>
                  <a:gd name="connsiteX53" fmla="*/ 2327444 w 4603414"/>
                  <a:gd name="connsiteY53" fmla="*/ 2853714 h 4140909"/>
                  <a:gd name="connsiteX54" fmla="*/ 2575235 w 4603414"/>
                  <a:gd name="connsiteY54" fmla="*/ 2842999 h 4140909"/>
                  <a:gd name="connsiteX55" fmla="*/ 2630156 w 4603414"/>
                  <a:gd name="connsiteY55" fmla="*/ 2819962 h 4140909"/>
                  <a:gd name="connsiteX56" fmla="*/ 3371621 w 4603414"/>
                  <a:gd name="connsiteY56" fmla="*/ 2638333 h 4140909"/>
                  <a:gd name="connsiteX57" fmla="*/ 3697376 w 4603414"/>
                  <a:gd name="connsiteY57" fmla="*/ 2723790 h 4140909"/>
                  <a:gd name="connsiteX58" fmla="*/ 4394434 w 4603414"/>
                  <a:gd name="connsiteY58" fmla="*/ 2753256 h 4140909"/>
                  <a:gd name="connsiteX59" fmla="*/ 2673476 w 4603414"/>
                  <a:gd name="connsiteY59" fmla="*/ 4011819 h 4140909"/>
                  <a:gd name="connsiteX60" fmla="*/ 4491246 w 4603414"/>
                  <a:gd name="connsiteY60" fmla="*/ 2530588 h 4140909"/>
                  <a:gd name="connsiteX61" fmla="*/ 4482937 w 4603414"/>
                  <a:gd name="connsiteY61" fmla="*/ 2540766 h 4140909"/>
                  <a:gd name="connsiteX62" fmla="*/ 4044402 w 4603414"/>
                  <a:gd name="connsiteY62" fmla="*/ 2305560 h 4140909"/>
                  <a:gd name="connsiteX63" fmla="*/ 3407351 w 4603414"/>
                  <a:gd name="connsiteY63" fmla="*/ 2099014 h 4140909"/>
                  <a:gd name="connsiteX64" fmla="*/ 2694747 w 4603414"/>
                  <a:gd name="connsiteY64" fmla="*/ 2278499 h 4140909"/>
                  <a:gd name="connsiteX65" fmla="*/ 2685375 w 4603414"/>
                  <a:gd name="connsiteY65" fmla="*/ 2282786 h 4140909"/>
                  <a:gd name="connsiteX66" fmla="*/ 2478829 w 4603414"/>
                  <a:gd name="connsiteY66" fmla="*/ 2131961 h 4140909"/>
                  <a:gd name="connsiteX67" fmla="*/ 2314614 w 4603414"/>
                  <a:gd name="connsiteY67" fmla="*/ 1916574 h 4140909"/>
                  <a:gd name="connsiteX68" fmla="*/ 2242822 w 4603414"/>
                  <a:gd name="connsiteY68" fmla="*/ 1616805 h 4140909"/>
                  <a:gd name="connsiteX69" fmla="*/ 2103519 w 4603414"/>
                  <a:gd name="connsiteY69" fmla="*/ 1015416 h 4140909"/>
                  <a:gd name="connsiteX70" fmla="*/ 1820358 w 4603414"/>
                  <a:gd name="connsiteY70" fmla="*/ 141307 h 4140909"/>
                  <a:gd name="connsiteX71" fmla="*/ 3922735 w 4603414"/>
                  <a:gd name="connsiteY71" fmla="*/ 623241 h 4140909"/>
                  <a:gd name="connsiteX72" fmla="*/ 4491201 w 4603414"/>
                  <a:gd name="connsiteY72" fmla="*/ 2530565 h 414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603414" h="4140909">
                    <a:moveTo>
                      <a:pt x="1758745" y="51878"/>
                    </a:moveTo>
                    <a:cubicBezTo>
                      <a:pt x="1757676" y="52147"/>
                      <a:pt x="1756870" y="52684"/>
                      <a:pt x="1755796" y="52953"/>
                    </a:cubicBezTo>
                    <a:cubicBezTo>
                      <a:pt x="1753653" y="53484"/>
                      <a:pt x="1751510" y="53484"/>
                      <a:pt x="1749635" y="54290"/>
                    </a:cubicBezTo>
                    <a:cubicBezTo>
                      <a:pt x="905472" y="356471"/>
                      <a:pt x="359804" y="822329"/>
                      <a:pt x="127318" y="1439263"/>
                    </a:cubicBezTo>
                    <a:cubicBezTo>
                      <a:pt x="-235939" y="2402069"/>
                      <a:pt x="291270" y="3374534"/>
                      <a:pt x="313770" y="3415453"/>
                    </a:cubicBezTo>
                    <a:cubicBezTo>
                      <a:pt x="315913" y="3419471"/>
                      <a:pt x="318862" y="3423220"/>
                      <a:pt x="322074" y="3426437"/>
                    </a:cubicBezTo>
                    <a:lnTo>
                      <a:pt x="322342" y="3426706"/>
                    </a:lnTo>
                    <a:cubicBezTo>
                      <a:pt x="330378" y="3434741"/>
                      <a:pt x="1068150" y="4140910"/>
                      <a:pt x="2246811" y="4140910"/>
                    </a:cubicBezTo>
                    <a:cubicBezTo>
                      <a:pt x="2387721" y="4140910"/>
                      <a:pt x="2534796" y="4130725"/>
                      <a:pt x="2687758" y="4108225"/>
                    </a:cubicBezTo>
                    <a:cubicBezTo>
                      <a:pt x="4019696" y="3911595"/>
                      <a:pt x="4506728" y="2768801"/>
                      <a:pt x="4575308" y="2589807"/>
                    </a:cubicBezTo>
                    <a:cubicBezTo>
                      <a:pt x="4582006" y="2577748"/>
                      <a:pt x="4585755" y="2565427"/>
                      <a:pt x="4586561" y="2554711"/>
                    </a:cubicBezTo>
                    <a:cubicBezTo>
                      <a:pt x="4596208" y="2480239"/>
                      <a:pt x="4737917" y="1290210"/>
                      <a:pt x="3992372" y="554118"/>
                    </a:cubicBezTo>
                    <a:cubicBezTo>
                      <a:pt x="3505077" y="72984"/>
                      <a:pt x="2753703" y="-96077"/>
                      <a:pt x="1758722" y="51821"/>
                    </a:cubicBezTo>
                    <a:close/>
                    <a:moveTo>
                      <a:pt x="1755533" y="2150769"/>
                    </a:moveTo>
                    <a:cubicBezTo>
                      <a:pt x="1701149" y="2106838"/>
                      <a:pt x="1658286" y="2072011"/>
                      <a:pt x="1688827" y="1970478"/>
                    </a:cubicBezTo>
                    <a:cubicBezTo>
                      <a:pt x="1728204" y="1838942"/>
                      <a:pt x="1715882" y="1698570"/>
                      <a:pt x="1700343" y="1520691"/>
                    </a:cubicBezTo>
                    <a:cubicBezTo>
                      <a:pt x="1685073" y="1346560"/>
                      <a:pt x="1666053" y="1129836"/>
                      <a:pt x="1690702" y="846949"/>
                    </a:cubicBezTo>
                    <a:cubicBezTo>
                      <a:pt x="1711059" y="611743"/>
                      <a:pt x="1735976" y="445116"/>
                      <a:pt x="1757676" y="331262"/>
                    </a:cubicBezTo>
                    <a:cubicBezTo>
                      <a:pt x="1800807" y="534053"/>
                      <a:pt x="1882246" y="834896"/>
                      <a:pt x="2021012" y="1065811"/>
                    </a:cubicBezTo>
                    <a:cubicBezTo>
                      <a:pt x="2131917" y="1250925"/>
                      <a:pt x="2139689" y="1447556"/>
                      <a:pt x="2146387" y="1620880"/>
                    </a:cubicBezTo>
                    <a:cubicBezTo>
                      <a:pt x="2152817" y="1783489"/>
                      <a:pt x="2158172" y="1923598"/>
                      <a:pt x="2258367" y="1995927"/>
                    </a:cubicBezTo>
                    <a:cubicBezTo>
                      <a:pt x="2314351" y="2036378"/>
                      <a:pt x="2355076" y="2109244"/>
                      <a:pt x="2394453" y="2179699"/>
                    </a:cubicBezTo>
                    <a:cubicBezTo>
                      <a:pt x="2461958" y="2300788"/>
                      <a:pt x="2546615" y="2451607"/>
                      <a:pt x="2725300" y="2372043"/>
                    </a:cubicBezTo>
                    <a:lnTo>
                      <a:pt x="2734672" y="2367757"/>
                    </a:lnTo>
                    <a:cubicBezTo>
                      <a:pt x="2962918" y="2265961"/>
                      <a:pt x="3497911" y="2027537"/>
                      <a:pt x="3987343" y="2384364"/>
                    </a:cubicBezTo>
                    <a:cubicBezTo>
                      <a:pt x="4192815" y="2534114"/>
                      <a:pt x="4320865" y="2600551"/>
                      <a:pt x="4403915" y="2625731"/>
                    </a:cubicBezTo>
                    <a:cubicBezTo>
                      <a:pt x="4201124" y="2801736"/>
                      <a:pt x="3971541" y="2719492"/>
                      <a:pt x="3730460" y="2632161"/>
                    </a:cubicBezTo>
                    <a:cubicBezTo>
                      <a:pt x="3605352" y="2586887"/>
                      <a:pt x="3486949" y="2544293"/>
                      <a:pt x="3374433" y="2541075"/>
                    </a:cubicBezTo>
                    <a:cubicBezTo>
                      <a:pt x="3061536" y="2531703"/>
                      <a:pt x="2743839" y="2665914"/>
                      <a:pt x="2592220" y="2730207"/>
                    </a:cubicBezTo>
                    <a:cubicBezTo>
                      <a:pt x="2571595" y="2739048"/>
                      <a:pt x="2553644" y="2746552"/>
                      <a:pt x="2539180" y="2752444"/>
                    </a:cubicBezTo>
                    <a:cubicBezTo>
                      <a:pt x="2485333" y="2774144"/>
                      <a:pt x="2420502" y="2766372"/>
                      <a:pt x="2338532" y="2756999"/>
                    </a:cubicBezTo>
                    <a:cubicBezTo>
                      <a:pt x="2258430" y="2747621"/>
                      <a:pt x="2167619" y="2737174"/>
                      <a:pt x="2057245" y="2749227"/>
                    </a:cubicBezTo>
                    <a:cubicBezTo>
                      <a:pt x="1822307" y="2775482"/>
                      <a:pt x="1712739" y="2856920"/>
                      <a:pt x="1458770" y="3083017"/>
                    </a:cubicBezTo>
                    <a:cubicBezTo>
                      <a:pt x="1300179" y="3224195"/>
                      <a:pt x="854923" y="3293043"/>
                      <a:pt x="580317" y="3323047"/>
                    </a:cubicBezTo>
                    <a:cubicBezTo>
                      <a:pt x="859192" y="3161507"/>
                      <a:pt x="1295321" y="2879958"/>
                      <a:pt x="1295321" y="2698569"/>
                    </a:cubicBezTo>
                    <a:cubicBezTo>
                      <a:pt x="1295321" y="2608558"/>
                      <a:pt x="1394979" y="2564621"/>
                      <a:pt x="1547404" y="2507562"/>
                    </a:cubicBezTo>
                    <a:cubicBezTo>
                      <a:pt x="1655097" y="2467112"/>
                      <a:pt x="1756893" y="2429072"/>
                      <a:pt x="1806453" y="2354332"/>
                    </a:cubicBezTo>
                    <a:cubicBezTo>
                      <a:pt x="1876639" y="2248781"/>
                      <a:pt x="1800830" y="2187437"/>
                      <a:pt x="1755556" y="2150735"/>
                    </a:cubicBezTo>
                    <a:close/>
                    <a:moveTo>
                      <a:pt x="218655" y="1472742"/>
                    </a:moveTo>
                    <a:cubicBezTo>
                      <a:pt x="432425" y="906419"/>
                      <a:pt x="927481" y="471588"/>
                      <a:pt x="1691005" y="179666"/>
                    </a:cubicBezTo>
                    <a:cubicBezTo>
                      <a:pt x="1663950" y="286016"/>
                      <a:pt x="1624299" y="488813"/>
                      <a:pt x="1594033" y="838148"/>
                    </a:cubicBezTo>
                    <a:cubicBezTo>
                      <a:pt x="1568847" y="1129613"/>
                      <a:pt x="1588135" y="1350892"/>
                      <a:pt x="1603674" y="1528749"/>
                    </a:cubicBezTo>
                    <a:cubicBezTo>
                      <a:pt x="1618407" y="1696181"/>
                      <a:pt x="1629929" y="1828249"/>
                      <a:pt x="1595907" y="1942103"/>
                    </a:cubicBezTo>
                    <a:cubicBezTo>
                      <a:pt x="1546615" y="2106318"/>
                      <a:pt x="1639301" y="2181327"/>
                      <a:pt x="1694491" y="2226070"/>
                    </a:cubicBezTo>
                    <a:cubicBezTo>
                      <a:pt x="1746726" y="2268395"/>
                      <a:pt x="1745120" y="2270807"/>
                      <a:pt x="1725563" y="2300274"/>
                    </a:cubicBezTo>
                    <a:cubicBezTo>
                      <a:pt x="1693148" y="2348760"/>
                      <a:pt x="1601799" y="2383050"/>
                      <a:pt x="1513394" y="2416271"/>
                    </a:cubicBezTo>
                    <a:cubicBezTo>
                      <a:pt x="1365787" y="2471724"/>
                      <a:pt x="1198355" y="2534411"/>
                      <a:pt x="1198355" y="2698626"/>
                    </a:cubicBezTo>
                    <a:cubicBezTo>
                      <a:pt x="1198355" y="2826677"/>
                      <a:pt x="732491" y="3133143"/>
                      <a:pt x="377509" y="3325219"/>
                    </a:cubicBezTo>
                    <a:cubicBezTo>
                      <a:pt x="281068" y="3128320"/>
                      <a:pt x="-87280" y="2283146"/>
                      <a:pt x="218649" y="1472759"/>
                    </a:cubicBezTo>
                    <a:close/>
                    <a:moveTo>
                      <a:pt x="2673591" y="4011802"/>
                    </a:moveTo>
                    <a:cubicBezTo>
                      <a:pt x="1537957" y="4179772"/>
                      <a:pt x="733805" y="3635949"/>
                      <a:pt x="477653" y="3431558"/>
                    </a:cubicBezTo>
                    <a:cubicBezTo>
                      <a:pt x="731616" y="3409321"/>
                      <a:pt x="1318044" y="3339135"/>
                      <a:pt x="1523498" y="3155901"/>
                    </a:cubicBezTo>
                    <a:cubicBezTo>
                      <a:pt x="1778267" y="2928729"/>
                      <a:pt x="1865061" y="2868722"/>
                      <a:pt x="2068126" y="2846216"/>
                    </a:cubicBezTo>
                    <a:cubicBezTo>
                      <a:pt x="2167516" y="2835232"/>
                      <a:pt x="2252435" y="2845142"/>
                      <a:pt x="2327444" y="2853714"/>
                    </a:cubicBezTo>
                    <a:cubicBezTo>
                      <a:pt x="2419330" y="2864430"/>
                      <a:pt x="2498626" y="2873540"/>
                      <a:pt x="2575235" y="2842999"/>
                    </a:cubicBezTo>
                    <a:cubicBezTo>
                      <a:pt x="2590506" y="2836838"/>
                      <a:pt x="2608725" y="2829071"/>
                      <a:pt x="2630156" y="2819962"/>
                    </a:cubicBezTo>
                    <a:cubicBezTo>
                      <a:pt x="2775620" y="2758348"/>
                      <a:pt x="3078069" y="2630029"/>
                      <a:pt x="3371621" y="2638333"/>
                    </a:cubicBezTo>
                    <a:cubicBezTo>
                      <a:pt x="3468599" y="2641013"/>
                      <a:pt x="3579772" y="2681196"/>
                      <a:pt x="3697376" y="2723790"/>
                    </a:cubicBezTo>
                    <a:cubicBezTo>
                      <a:pt x="3910882" y="2800942"/>
                      <a:pt x="4165383" y="2892828"/>
                      <a:pt x="4394434" y="2753256"/>
                    </a:cubicBezTo>
                    <a:cubicBezTo>
                      <a:pt x="4201553" y="3126428"/>
                      <a:pt x="3698233" y="3860715"/>
                      <a:pt x="2673476" y="4011819"/>
                    </a:cubicBezTo>
                    <a:close/>
                    <a:moveTo>
                      <a:pt x="4491246" y="2530588"/>
                    </a:moveTo>
                    <a:cubicBezTo>
                      <a:pt x="4488566" y="2534069"/>
                      <a:pt x="4485886" y="2537286"/>
                      <a:pt x="4482937" y="2540766"/>
                    </a:cubicBezTo>
                    <a:cubicBezTo>
                      <a:pt x="4452933" y="2542110"/>
                      <a:pt x="4346583" y="2525765"/>
                      <a:pt x="4044402" y="2305560"/>
                    </a:cubicBezTo>
                    <a:cubicBezTo>
                      <a:pt x="3832232" y="2150986"/>
                      <a:pt x="3610953" y="2099014"/>
                      <a:pt x="3407351" y="2099014"/>
                    </a:cubicBezTo>
                    <a:cubicBezTo>
                      <a:pt x="3097935" y="2099014"/>
                      <a:pt x="2829221" y="2218761"/>
                      <a:pt x="2694747" y="2278499"/>
                    </a:cubicBezTo>
                    <a:lnTo>
                      <a:pt x="2685375" y="2282786"/>
                    </a:lnTo>
                    <a:cubicBezTo>
                      <a:pt x="2595901" y="2322705"/>
                      <a:pt x="2557862" y="2273144"/>
                      <a:pt x="2478829" y="2131961"/>
                    </a:cubicBezTo>
                    <a:cubicBezTo>
                      <a:pt x="2436504" y="2055883"/>
                      <a:pt x="2388280" y="1969621"/>
                      <a:pt x="2314614" y="1916574"/>
                    </a:cubicBezTo>
                    <a:cubicBezTo>
                      <a:pt x="2253001" y="1872106"/>
                      <a:pt x="2248446" y="1759320"/>
                      <a:pt x="2242822" y="1616805"/>
                    </a:cubicBezTo>
                    <a:cubicBezTo>
                      <a:pt x="2235856" y="1440801"/>
                      <a:pt x="2227283" y="1221933"/>
                      <a:pt x="2103519" y="1015416"/>
                    </a:cubicBezTo>
                    <a:cubicBezTo>
                      <a:pt x="1925640" y="718590"/>
                      <a:pt x="1843664" y="284067"/>
                      <a:pt x="1820358" y="141307"/>
                    </a:cubicBezTo>
                    <a:cubicBezTo>
                      <a:pt x="2759104" y="10576"/>
                      <a:pt x="3466278" y="172653"/>
                      <a:pt x="3922735" y="623241"/>
                    </a:cubicBezTo>
                    <a:cubicBezTo>
                      <a:pt x="4599448" y="1290010"/>
                      <a:pt x="4506179" y="2389748"/>
                      <a:pt x="4491201" y="2530565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D1CC10FE-14FE-1E95-0298-E85C945FEFB8}"/>
                  </a:ext>
                </a:extLst>
              </p:cNvPr>
              <p:cNvSpPr/>
              <p:nvPr/>
            </p:nvSpPr>
            <p:spPr>
              <a:xfrm>
                <a:off x="5034880" y="1993850"/>
                <a:ext cx="136199" cy="1274683"/>
              </a:xfrm>
              <a:custGeom>
                <a:avLst/>
                <a:gdLst>
                  <a:gd name="connsiteX0" fmla="*/ 5902 w 136199"/>
                  <a:gd name="connsiteY0" fmla="*/ 1202892 h 1274683"/>
                  <a:gd name="connsiteX1" fmla="*/ 25728 w 136199"/>
                  <a:gd name="connsiteY1" fmla="*/ 1268791 h 1274683"/>
                  <a:gd name="connsiteX2" fmla="*/ 48765 w 136199"/>
                  <a:gd name="connsiteY2" fmla="*/ 1274683 h 1274683"/>
                  <a:gd name="connsiteX3" fmla="*/ 91627 w 136199"/>
                  <a:gd name="connsiteY3" fmla="*/ 1249235 h 1274683"/>
                  <a:gd name="connsiteX4" fmla="*/ 116270 w 136199"/>
                  <a:gd name="connsiteY4" fmla="*/ 521944 h 1274683"/>
                  <a:gd name="connsiteX5" fmla="*/ 115202 w 136199"/>
                  <a:gd name="connsiteY5" fmla="*/ 60366 h 1274683"/>
                  <a:gd name="connsiteX6" fmla="*/ 79837 w 136199"/>
                  <a:gd name="connsiteY6" fmla="*/ 1433 h 1274683"/>
                  <a:gd name="connsiteX7" fmla="*/ 20910 w 136199"/>
                  <a:gd name="connsiteY7" fmla="*/ 36797 h 1274683"/>
                  <a:gd name="connsiteX8" fmla="*/ 19835 w 136199"/>
                  <a:gd name="connsiteY8" fmla="*/ 535877 h 1274683"/>
                  <a:gd name="connsiteX9" fmla="*/ 5908 w 136199"/>
                  <a:gd name="connsiteY9" fmla="*/ 1202932 h 1274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6199" h="1274683">
                    <a:moveTo>
                      <a:pt x="5902" y="1202892"/>
                    </a:moveTo>
                    <a:cubicBezTo>
                      <a:pt x="-6957" y="1226466"/>
                      <a:pt x="1885" y="1256201"/>
                      <a:pt x="25728" y="1268791"/>
                    </a:cubicBezTo>
                    <a:cubicBezTo>
                      <a:pt x="32957" y="1272809"/>
                      <a:pt x="40998" y="1274683"/>
                      <a:pt x="48765" y="1274683"/>
                    </a:cubicBezTo>
                    <a:cubicBezTo>
                      <a:pt x="66178" y="1274683"/>
                      <a:pt x="82786" y="1265311"/>
                      <a:pt x="91627" y="1249235"/>
                    </a:cubicBezTo>
                    <a:cubicBezTo>
                      <a:pt x="125917" y="1185478"/>
                      <a:pt x="158333" y="816592"/>
                      <a:pt x="116270" y="521944"/>
                    </a:cubicBezTo>
                    <a:cubicBezTo>
                      <a:pt x="75020" y="233159"/>
                      <a:pt x="114396" y="64121"/>
                      <a:pt x="115202" y="60366"/>
                    </a:cubicBezTo>
                    <a:cubicBezTo>
                      <a:pt x="121631" y="34380"/>
                      <a:pt x="105823" y="7862"/>
                      <a:pt x="79837" y="1433"/>
                    </a:cubicBezTo>
                    <a:cubicBezTo>
                      <a:pt x="53588" y="-4996"/>
                      <a:pt x="27333" y="10811"/>
                      <a:pt x="20910" y="36797"/>
                    </a:cubicBezTo>
                    <a:cubicBezTo>
                      <a:pt x="19030" y="44295"/>
                      <a:pt x="-24364" y="224318"/>
                      <a:pt x="19835" y="535877"/>
                    </a:cubicBezTo>
                    <a:cubicBezTo>
                      <a:pt x="63235" y="837789"/>
                      <a:pt x="22784" y="1165441"/>
                      <a:pt x="5908" y="1202932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126EADE2-8885-056D-86F4-D7FE4FA8B03B}"/>
                  </a:ext>
                </a:extLst>
              </p:cNvPr>
              <p:cNvSpPr/>
              <p:nvPr/>
            </p:nvSpPr>
            <p:spPr>
              <a:xfrm>
                <a:off x="4356429" y="3975674"/>
                <a:ext cx="402614" cy="364136"/>
              </a:xfrm>
              <a:custGeom>
                <a:avLst/>
                <a:gdLst>
                  <a:gd name="connsiteX0" fmla="*/ 9011 w 402614"/>
                  <a:gd name="connsiteY0" fmla="*/ 343780 h 364136"/>
                  <a:gd name="connsiteX1" fmla="*/ 48662 w 402614"/>
                  <a:gd name="connsiteY1" fmla="*/ 364137 h 364136"/>
                  <a:gd name="connsiteX2" fmla="*/ 76786 w 402614"/>
                  <a:gd name="connsiteY2" fmla="*/ 355033 h 364136"/>
                  <a:gd name="connsiteX3" fmla="*/ 388876 w 402614"/>
                  <a:gd name="connsiteY3" fmla="*/ 82587 h 364136"/>
                  <a:gd name="connsiteX4" fmla="*/ 387807 w 402614"/>
                  <a:gd name="connsiteY4" fmla="*/ 13739 h 364136"/>
                  <a:gd name="connsiteX5" fmla="*/ 318959 w 402614"/>
                  <a:gd name="connsiteY5" fmla="*/ 14807 h 364136"/>
                  <a:gd name="connsiteX6" fmla="*/ 20258 w 402614"/>
                  <a:gd name="connsiteY6" fmla="*/ 275732 h 364136"/>
                  <a:gd name="connsiteX7" fmla="*/ 9006 w 402614"/>
                  <a:gd name="connsiteY7" fmla="*/ 343774 h 36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614" h="364136">
                    <a:moveTo>
                      <a:pt x="9011" y="343780"/>
                    </a:moveTo>
                    <a:cubicBezTo>
                      <a:pt x="18390" y="357176"/>
                      <a:pt x="33391" y="364137"/>
                      <a:pt x="48662" y="364137"/>
                    </a:cubicBezTo>
                    <a:cubicBezTo>
                      <a:pt x="58572" y="364137"/>
                      <a:pt x="68213" y="361194"/>
                      <a:pt x="76786" y="355033"/>
                    </a:cubicBezTo>
                    <a:cubicBezTo>
                      <a:pt x="231359" y="244665"/>
                      <a:pt x="382446" y="89017"/>
                      <a:pt x="388876" y="82587"/>
                    </a:cubicBezTo>
                    <a:cubicBezTo>
                      <a:pt x="407633" y="63299"/>
                      <a:pt x="407095" y="32490"/>
                      <a:pt x="387807" y="13739"/>
                    </a:cubicBezTo>
                    <a:cubicBezTo>
                      <a:pt x="368519" y="-5018"/>
                      <a:pt x="337709" y="-4481"/>
                      <a:pt x="318959" y="14807"/>
                    </a:cubicBezTo>
                    <a:cubicBezTo>
                      <a:pt x="317353" y="16413"/>
                      <a:pt x="167334" y="170718"/>
                      <a:pt x="20258" y="275732"/>
                    </a:cubicBezTo>
                    <a:cubicBezTo>
                      <a:pt x="-1442" y="291539"/>
                      <a:pt x="-6534" y="321812"/>
                      <a:pt x="9006" y="343774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D2D9FEB5-11E5-B3BB-BD0F-E4F5122936A9}"/>
                  </a:ext>
                </a:extLst>
              </p:cNvPr>
              <p:cNvSpPr/>
              <p:nvPr/>
            </p:nvSpPr>
            <p:spPr>
              <a:xfrm>
                <a:off x="4945495" y="4591921"/>
                <a:ext cx="707863" cy="425700"/>
              </a:xfrm>
              <a:custGeom>
                <a:avLst/>
                <a:gdLst>
                  <a:gd name="connsiteX0" fmla="*/ 679303 w 707863"/>
                  <a:gd name="connsiteY0" fmla="*/ 4310 h 425700"/>
                  <a:gd name="connsiteX1" fmla="*/ 615009 w 707863"/>
                  <a:gd name="connsiteY1" fmla="*/ 28422 h 425700"/>
                  <a:gd name="connsiteX2" fmla="*/ 52973 w 707863"/>
                  <a:gd name="connsiteY2" fmla="*/ 327385 h 425700"/>
                  <a:gd name="connsiteX3" fmla="*/ 201 w 707863"/>
                  <a:gd name="connsiteY3" fmla="*/ 371585 h 425700"/>
                  <a:gd name="connsiteX4" fmla="*/ 44132 w 707863"/>
                  <a:gd name="connsiteY4" fmla="*/ 424363 h 425700"/>
                  <a:gd name="connsiteX5" fmla="*/ 83246 w 707863"/>
                  <a:gd name="connsiteY5" fmla="*/ 425700 h 425700"/>
                  <a:gd name="connsiteX6" fmla="*/ 703438 w 707863"/>
                  <a:gd name="connsiteY6" fmla="*/ 68604 h 425700"/>
                  <a:gd name="connsiteX7" fmla="*/ 679326 w 707863"/>
                  <a:gd name="connsiteY7" fmla="*/ 4310 h 425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7863" h="425700">
                    <a:moveTo>
                      <a:pt x="679303" y="4310"/>
                    </a:moveTo>
                    <a:cubicBezTo>
                      <a:pt x="654923" y="-6674"/>
                      <a:pt x="625994" y="4042"/>
                      <a:pt x="615009" y="28422"/>
                    </a:cubicBezTo>
                    <a:cubicBezTo>
                      <a:pt x="464722" y="360338"/>
                      <a:pt x="69850" y="328997"/>
                      <a:pt x="52973" y="327385"/>
                    </a:cubicBezTo>
                    <a:cubicBezTo>
                      <a:pt x="25919" y="325242"/>
                      <a:pt x="2607" y="344799"/>
                      <a:pt x="201" y="371585"/>
                    </a:cubicBezTo>
                    <a:cubicBezTo>
                      <a:pt x="-2211" y="398377"/>
                      <a:pt x="17346" y="421951"/>
                      <a:pt x="44132" y="424363"/>
                    </a:cubicBezTo>
                    <a:cubicBezTo>
                      <a:pt x="44938" y="424363"/>
                      <a:pt x="59403" y="425700"/>
                      <a:pt x="83246" y="425700"/>
                    </a:cubicBezTo>
                    <a:cubicBezTo>
                      <a:pt x="201386" y="425700"/>
                      <a:pt x="554465" y="397034"/>
                      <a:pt x="703438" y="68604"/>
                    </a:cubicBezTo>
                    <a:cubicBezTo>
                      <a:pt x="714691" y="44224"/>
                      <a:pt x="703706" y="15295"/>
                      <a:pt x="679326" y="4310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8848E32D-8DCD-CFD9-D1B0-F4B5E7F1E28B}"/>
                  </a:ext>
                </a:extLst>
              </p:cNvPr>
              <p:cNvSpPr/>
              <p:nvPr/>
            </p:nvSpPr>
            <p:spPr>
              <a:xfrm>
                <a:off x="6428442" y="4265745"/>
                <a:ext cx="930404" cy="205316"/>
              </a:xfrm>
              <a:custGeom>
                <a:avLst/>
                <a:gdLst>
                  <a:gd name="connsiteX0" fmla="*/ 906226 w 930404"/>
                  <a:gd name="connsiteY0" fmla="*/ 114231 h 205316"/>
                  <a:gd name="connsiteX1" fmla="*/ 24630 w 930404"/>
                  <a:gd name="connsiteY1" fmla="*/ 113962 h 205316"/>
                  <a:gd name="connsiteX2" fmla="*/ 6411 w 930404"/>
                  <a:gd name="connsiteY2" fmla="*/ 180399 h 205316"/>
                  <a:gd name="connsiteX3" fmla="*/ 72579 w 930404"/>
                  <a:gd name="connsiteY3" fmla="*/ 198887 h 205316"/>
                  <a:gd name="connsiteX4" fmla="*/ 857020 w 930404"/>
                  <a:gd name="connsiteY4" fmla="*/ 198619 h 205316"/>
                  <a:gd name="connsiteX5" fmla="*/ 881669 w 930404"/>
                  <a:gd name="connsiteY5" fmla="*/ 205317 h 205316"/>
                  <a:gd name="connsiteX6" fmla="*/ 923726 w 930404"/>
                  <a:gd name="connsiteY6" fmla="*/ 181205 h 205316"/>
                  <a:gd name="connsiteX7" fmla="*/ 906312 w 930404"/>
                  <a:gd name="connsiteY7" fmla="*/ 114231 h 205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0404" h="205316">
                    <a:moveTo>
                      <a:pt x="906226" y="114231"/>
                    </a:moveTo>
                    <a:cubicBezTo>
                      <a:pt x="476527" y="-137321"/>
                      <a:pt x="42804" y="103515"/>
                      <a:pt x="24630" y="113962"/>
                    </a:cubicBezTo>
                    <a:cubicBezTo>
                      <a:pt x="1325" y="127090"/>
                      <a:pt x="-6979" y="156825"/>
                      <a:pt x="6411" y="180399"/>
                    </a:cubicBezTo>
                    <a:cubicBezTo>
                      <a:pt x="19538" y="203705"/>
                      <a:pt x="49273" y="212278"/>
                      <a:pt x="72579" y="198887"/>
                    </a:cubicBezTo>
                    <a:cubicBezTo>
                      <a:pt x="76602" y="196744"/>
                      <a:pt x="476824" y="-23998"/>
                      <a:pt x="857020" y="198619"/>
                    </a:cubicBezTo>
                    <a:cubicBezTo>
                      <a:pt x="864793" y="203173"/>
                      <a:pt x="873096" y="205317"/>
                      <a:pt x="881669" y="205317"/>
                    </a:cubicBezTo>
                    <a:cubicBezTo>
                      <a:pt x="898277" y="205317"/>
                      <a:pt x="914622" y="196744"/>
                      <a:pt x="923726" y="181205"/>
                    </a:cubicBezTo>
                    <a:cubicBezTo>
                      <a:pt x="937390" y="157631"/>
                      <a:pt x="929355" y="127895"/>
                      <a:pt x="906312" y="114231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09690E34-AD2F-D7F7-EDBE-408A90EDAA39}"/>
                  </a:ext>
                </a:extLst>
              </p:cNvPr>
              <p:cNvSpPr/>
              <p:nvPr/>
            </p:nvSpPr>
            <p:spPr>
              <a:xfrm>
                <a:off x="5743658" y="1984992"/>
                <a:ext cx="500536" cy="1193816"/>
              </a:xfrm>
              <a:custGeom>
                <a:avLst/>
                <a:gdLst>
                  <a:gd name="connsiteX0" fmla="*/ 298221 w 500536"/>
                  <a:gd name="connsiteY0" fmla="*/ 470514 h 1193816"/>
                  <a:gd name="connsiteX1" fmla="*/ 93555 w 500536"/>
                  <a:gd name="connsiteY1" fmla="*/ 29836 h 1193816"/>
                  <a:gd name="connsiteX2" fmla="*/ 29799 w 500536"/>
                  <a:gd name="connsiteY2" fmla="*/ 3850 h 1193816"/>
                  <a:gd name="connsiteX3" fmla="*/ 3813 w 500536"/>
                  <a:gd name="connsiteY3" fmla="*/ 67607 h 1193816"/>
                  <a:gd name="connsiteX4" fmla="*/ 214913 w 500536"/>
                  <a:gd name="connsiteY4" fmla="*/ 520875 h 1193816"/>
                  <a:gd name="connsiteX5" fmla="*/ 255901 w 500536"/>
                  <a:gd name="connsiteY5" fmla="*/ 580614 h 1193816"/>
                  <a:gd name="connsiteX6" fmla="*/ 348324 w 500536"/>
                  <a:gd name="connsiteY6" fmla="*/ 1120950 h 1193816"/>
                  <a:gd name="connsiteX7" fmla="*/ 366006 w 500536"/>
                  <a:gd name="connsiteY7" fmla="*/ 1187387 h 1193816"/>
                  <a:gd name="connsiteX8" fmla="*/ 390381 w 500536"/>
                  <a:gd name="connsiteY8" fmla="*/ 1193816 h 1193816"/>
                  <a:gd name="connsiteX9" fmla="*/ 432443 w 500536"/>
                  <a:gd name="connsiteY9" fmla="*/ 1169436 h 1193816"/>
                  <a:gd name="connsiteX10" fmla="*/ 334665 w 500536"/>
                  <a:gd name="connsiteY10" fmla="*/ 523527 h 1193816"/>
                  <a:gd name="connsiteX11" fmla="*/ 298232 w 500536"/>
                  <a:gd name="connsiteY11" fmla="*/ 470486 h 1193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0536" h="1193816">
                    <a:moveTo>
                      <a:pt x="298221" y="470514"/>
                    </a:moveTo>
                    <a:cubicBezTo>
                      <a:pt x="235801" y="367644"/>
                      <a:pt x="94893" y="33317"/>
                      <a:pt x="93555" y="29836"/>
                    </a:cubicBezTo>
                    <a:cubicBezTo>
                      <a:pt x="83108" y="4925"/>
                      <a:pt x="54442" y="-6597"/>
                      <a:pt x="29799" y="3850"/>
                    </a:cubicBezTo>
                    <a:cubicBezTo>
                      <a:pt x="5156" y="14297"/>
                      <a:pt x="-6634" y="42964"/>
                      <a:pt x="3813" y="67607"/>
                    </a:cubicBezTo>
                    <a:cubicBezTo>
                      <a:pt x="9705" y="81540"/>
                      <a:pt x="149008" y="412113"/>
                      <a:pt x="214913" y="520875"/>
                    </a:cubicBezTo>
                    <a:cubicBezTo>
                      <a:pt x="225092" y="537751"/>
                      <a:pt x="239293" y="557845"/>
                      <a:pt x="255901" y="580614"/>
                    </a:cubicBezTo>
                    <a:cubicBezTo>
                      <a:pt x="345107" y="705184"/>
                      <a:pt x="480124" y="893510"/>
                      <a:pt x="348324" y="1120950"/>
                    </a:cubicBezTo>
                    <a:cubicBezTo>
                      <a:pt x="334928" y="1144256"/>
                      <a:pt x="342701" y="1173991"/>
                      <a:pt x="366006" y="1187387"/>
                    </a:cubicBezTo>
                    <a:cubicBezTo>
                      <a:pt x="373505" y="1191942"/>
                      <a:pt x="382077" y="1193816"/>
                      <a:pt x="390381" y="1193816"/>
                    </a:cubicBezTo>
                    <a:cubicBezTo>
                      <a:pt x="407257" y="1193816"/>
                      <a:pt x="423602" y="1184975"/>
                      <a:pt x="432443" y="1169436"/>
                    </a:cubicBezTo>
                    <a:cubicBezTo>
                      <a:pt x="595589" y="887624"/>
                      <a:pt x="426014" y="650805"/>
                      <a:pt x="334665" y="523527"/>
                    </a:cubicBezTo>
                    <a:cubicBezTo>
                      <a:pt x="320201" y="503438"/>
                      <a:pt x="307342" y="485488"/>
                      <a:pt x="298232" y="470486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D4B13D1-5E38-ED22-EB17-20F23CAB7CAC}"/>
                  </a:ext>
                </a:extLst>
              </p:cNvPr>
              <p:cNvSpPr/>
              <p:nvPr/>
            </p:nvSpPr>
            <p:spPr>
              <a:xfrm>
                <a:off x="6624854" y="3283521"/>
                <a:ext cx="1105729" cy="325547"/>
              </a:xfrm>
              <a:custGeom>
                <a:avLst/>
                <a:gdLst>
                  <a:gd name="connsiteX0" fmla="*/ 21614 w 1105729"/>
                  <a:gd name="connsiteY0" fmla="*/ 135078 h 325547"/>
                  <a:gd name="connsiteX1" fmla="*/ 8218 w 1105729"/>
                  <a:gd name="connsiteY1" fmla="*/ 202583 h 325547"/>
                  <a:gd name="connsiteX2" fmla="*/ 75724 w 1105729"/>
                  <a:gd name="connsiteY2" fmla="*/ 216248 h 325547"/>
                  <a:gd name="connsiteX3" fmla="*/ 1024071 w 1105729"/>
                  <a:gd name="connsiteY3" fmla="*/ 312688 h 325547"/>
                  <a:gd name="connsiteX4" fmla="*/ 1057024 w 1105729"/>
                  <a:gd name="connsiteY4" fmla="*/ 325547 h 325547"/>
                  <a:gd name="connsiteX5" fmla="*/ 1092920 w 1105729"/>
                  <a:gd name="connsiteY5" fmla="*/ 309739 h 325547"/>
                  <a:gd name="connsiteX6" fmla="*/ 1089708 w 1105729"/>
                  <a:gd name="connsiteY6" fmla="*/ 240891 h 325547"/>
                  <a:gd name="connsiteX7" fmla="*/ 21631 w 1105729"/>
                  <a:gd name="connsiteY7" fmla="*/ 135072 h 32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5729" h="325547">
                    <a:moveTo>
                      <a:pt x="21614" y="135078"/>
                    </a:moveTo>
                    <a:cubicBezTo>
                      <a:pt x="-623" y="150079"/>
                      <a:pt x="-6784" y="180083"/>
                      <a:pt x="8218" y="202583"/>
                    </a:cubicBezTo>
                    <a:cubicBezTo>
                      <a:pt x="22952" y="224820"/>
                      <a:pt x="53224" y="230981"/>
                      <a:pt x="75724" y="216248"/>
                    </a:cubicBezTo>
                    <a:cubicBezTo>
                      <a:pt x="95549" y="203120"/>
                      <a:pt x="569717" y="-103346"/>
                      <a:pt x="1024071" y="312688"/>
                    </a:cubicBezTo>
                    <a:cubicBezTo>
                      <a:pt x="1033449" y="321261"/>
                      <a:pt x="1045234" y="325547"/>
                      <a:pt x="1057024" y="325547"/>
                    </a:cubicBezTo>
                    <a:cubicBezTo>
                      <a:pt x="1070151" y="325547"/>
                      <a:pt x="1083278" y="320187"/>
                      <a:pt x="1092920" y="309739"/>
                    </a:cubicBezTo>
                    <a:cubicBezTo>
                      <a:pt x="1111139" y="289914"/>
                      <a:pt x="1109796" y="259110"/>
                      <a:pt x="1089708" y="240891"/>
                    </a:cubicBezTo>
                    <a:cubicBezTo>
                      <a:pt x="578307" y="-227916"/>
                      <a:pt x="27284" y="131323"/>
                      <a:pt x="21631" y="135072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BA7460D-5C32-AFA6-E67E-12A84B7F93D1}"/>
                  </a:ext>
                </a:extLst>
              </p:cNvPr>
              <p:cNvSpPr/>
              <p:nvPr/>
            </p:nvSpPr>
            <p:spPr>
              <a:xfrm>
                <a:off x="2670298" y="4154476"/>
                <a:ext cx="771958" cy="638042"/>
              </a:xfrm>
              <a:custGeom>
                <a:avLst/>
                <a:gdLst>
                  <a:gd name="connsiteX0" fmla="*/ 733651 w 771958"/>
                  <a:gd name="connsiteY0" fmla="*/ 273448 h 638042"/>
                  <a:gd name="connsiteX1" fmla="*/ 188492 w 771958"/>
                  <a:gd name="connsiteY1" fmla="*/ 553392 h 638042"/>
                  <a:gd name="connsiteX2" fmla="*/ 77318 w 771958"/>
                  <a:gd name="connsiteY2" fmla="*/ 424536 h 638042"/>
                  <a:gd name="connsiteX3" fmla="*/ 146704 w 771958"/>
                  <a:gd name="connsiteY3" fmla="*/ 310145 h 638042"/>
                  <a:gd name="connsiteX4" fmla="*/ 603726 w 771958"/>
                  <a:gd name="connsiteY4" fmla="*/ 75475 h 638042"/>
                  <a:gd name="connsiteX5" fmla="*/ 631050 w 771958"/>
                  <a:gd name="connsiteY5" fmla="*/ 28595 h 638042"/>
                  <a:gd name="connsiteX6" fmla="*/ 584170 w 771958"/>
                  <a:gd name="connsiteY6" fmla="*/ 1272 h 638042"/>
                  <a:gd name="connsiteX7" fmla="*/ 99018 w 771958"/>
                  <a:gd name="connsiteY7" fmla="*/ 249605 h 638042"/>
                  <a:gd name="connsiteX8" fmla="*/ 972 w 771958"/>
                  <a:gd name="connsiteY8" fmla="*/ 432840 h 638042"/>
                  <a:gd name="connsiteX9" fmla="*/ 176708 w 771958"/>
                  <a:gd name="connsiteY9" fmla="*/ 634294 h 638042"/>
                  <a:gd name="connsiteX10" fmla="*/ 193317 w 771958"/>
                  <a:gd name="connsiteY10" fmla="*/ 638043 h 638042"/>
                  <a:gd name="connsiteX11" fmla="*/ 219034 w 771958"/>
                  <a:gd name="connsiteY11" fmla="*/ 628133 h 638042"/>
                  <a:gd name="connsiteX12" fmla="*/ 733651 w 771958"/>
                  <a:gd name="connsiteY12" fmla="*/ 350064 h 638042"/>
                  <a:gd name="connsiteX13" fmla="*/ 771959 w 771958"/>
                  <a:gd name="connsiteY13" fmla="*/ 311751 h 638042"/>
                  <a:gd name="connsiteX14" fmla="*/ 733651 w 771958"/>
                  <a:gd name="connsiteY14" fmla="*/ 273443 h 638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71958" h="638042">
                    <a:moveTo>
                      <a:pt x="733651" y="273448"/>
                    </a:moveTo>
                    <a:cubicBezTo>
                      <a:pt x="531660" y="273448"/>
                      <a:pt x="264307" y="488567"/>
                      <a:pt x="188492" y="553392"/>
                    </a:cubicBezTo>
                    <a:cubicBezTo>
                      <a:pt x="147236" y="528480"/>
                      <a:pt x="83210" y="479188"/>
                      <a:pt x="77318" y="424536"/>
                    </a:cubicBezTo>
                    <a:cubicBezTo>
                      <a:pt x="73300" y="388103"/>
                      <a:pt x="96606" y="349527"/>
                      <a:pt x="146704" y="310145"/>
                    </a:cubicBezTo>
                    <a:cubicBezTo>
                      <a:pt x="362090" y="140301"/>
                      <a:pt x="601315" y="76275"/>
                      <a:pt x="603726" y="75475"/>
                    </a:cubicBezTo>
                    <a:cubicBezTo>
                      <a:pt x="624089" y="70115"/>
                      <a:pt x="636410" y="49220"/>
                      <a:pt x="631050" y="28595"/>
                    </a:cubicBezTo>
                    <a:cubicBezTo>
                      <a:pt x="625695" y="7970"/>
                      <a:pt x="604532" y="-4089"/>
                      <a:pt x="584170" y="1272"/>
                    </a:cubicBezTo>
                    <a:cubicBezTo>
                      <a:pt x="573723" y="3946"/>
                      <a:pt x="327532" y="69583"/>
                      <a:pt x="99018" y="249605"/>
                    </a:cubicBezTo>
                    <a:cubicBezTo>
                      <a:pt x="26958" y="306396"/>
                      <a:pt x="-6264" y="368015"/>
                      <a:pt x="972" y="432840"/>
                    </a:cubicBezTo>
                    <a:cubicBezTo>
                      <a:pt x="14098" y="554461"/>
                      <a:pt x="170278" y="631082"/>
                      <a:pt x="176708" y="634294"/>
                    </a:cubicBezTo>
                    <a:cubicBezTo>
                      <a:pt x="182066" y="636705"/>
                      <a:pt x="187692" y="638043"/>
                      <a:pt x="193317" y="638043"/>
                    </a:cubicBezTo>
                    <a:cubicBezTo>
                      <a:pt x="202693" y="638043"/>
                      <a:pt x="211801" y="634562"/>
                      <a:pt x="219034" y="628133"/>
                    </a:cubicBezTo>
                    <a:cubicBezTo>
                      <a:pt x="222249" y="625453"/>
                      <a:pt x="529787" y="350064"/>
                      <a:pt x="733651" y="350064"/>
                    </a:cubicBezTo>
                    <a:cubicBezTo>
                      <a:pt x="754814" y="350064"/>
                      <a:pt x="771959" y="332919"/>
                      <a:pt x="771959" y="311751"/>
                    </a:cubicBezTo>
                    <a:cubicBezTo>
                      <a:pt x="771959" y="290856"/>
                      <a:pt x="754814" y="273443"/>
                      <a:pt x="733651" y="273443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00DDB22-896A-60A3-4911-CC0417FE62A9}"/>
                  </a:ext>
                </a:extLst>
              </p:cNvPr>
              <p:cNvSpPr/>
              <p:nvPr/>
            </p:nvSpPr>
            <p:spPr>
              <a:xfrm>
                <a:off x="8684748" y="2947486"/>
                <a:ext cx="843739" cy="507007"/>
              </a:xfrm>
              <a:custGeom>
                <a:avLst/>
                <a:gdLst>
                  <a:gd name="connsiteX0" fmla="*/ 830536 w 843739"/>
                  <a:gd name="connsiteY0" fmla="*/ 188219 h 507007"/>
                  <a:gd name="connsiteX1" fmla="*/ 639541 w 843739"/>
                  <a:gd name="connsiteY1" fmla="*/ 43024 h 507007"/>
                  <a:gd name="connsiteX2" fmla="*/ 35179 w 843739"/>
                  <a:gd name="connsiteY2" fmla="*/ 19450 h 507007"/>
                  <a:gd name="connsiteX3" fmla="*/ 889 w 843739"/>
                  <a:gd name="connsiteY3" fmla="*/ 70885 h 507007"/>
                  <a:gd name="connsiteX4" fmla="*/ 52324 w 843739"/>
                  <a:gd name="connsiteY4" fmla="*/ 105443 h 507007"/>
                  <a:gd name="connsiteX5" fmla="*/ 618624 w 843739"/>
                  <a:gd name="connsiteY5" fmla="*/ 127943 h 507007"/>
                  <a:gd name="connsiteX6" fmla="*/ 748583 w 843739"/>
                  <a:gd name="connsiteY6" fmla="*/ 218492 h 507007"/>
                  <a:gd name="connsiteX7" fmla="*/ 711035 w 843739"/>
                  <a:gd name="connsiteY7" fmla="*/ 411373 h 507007"/>
                  <a:gd name="connsiteX8" fmla="*/ 33294 w 843739"/>
                  <a:gd name="connsiteY8" fmla="*/ 385924 h 507007"/>
                  <a:gd name="connsiteX9" fmla="*/ 14548 w 843739"/>
                  <a:gd name="connsiteY9" fmla="*/ 444857 h 507007"/>
                  <a:gd name="connsiteX10" fmla="*/ 73470 w 843739"/>
                  <a:gd name="connsiteY10" fmla="*/ 463877 h 507007"/>
                  <a:gd name="connsiteX11" fmla="*/ 717207 w 843739"/>
                  <a:gd name="connsiteY11" fmla="*/ 504865 h 507007"/>
                  <a:gd name="connsiteX12" fmla="*/ 730638 w 843739"/>
                  <a:gd name="connsiteY12" fmla="*/ 507008 h 507007"/>
                  <a:gd name="connsiteX13" fmla="*/ 766528 w 843739"/>
                  <a:gd name="connsiteY13" fmla="*/ 488257 h 507007"/>
                  <a:gd name="connsiteX14" fmla="*/ 830536 w 843739"/>
                  <a:gd name="connsiteY14" fmla="*/ 188219 h 507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43739" h="507007">
                    <a:moveTo>
                      <a:pt x="830536" y="188219"/>
                    </a:moveTo>
                    <a:cubicBezTo>
                      <a:pt x="803733" y="116690"/>
                      <a:pt x="739439" y="67667"/>
                      <a:pt x="639541" y="43024"/>
                    </a:cubicBezTo>
                    <a:cubicBezTo>
                      <a:pt x="321272" y="-35734"/>
                      <a:pt x="46724" y="17307"/>
                      <a:pt x="35179" y="19450"/>
                    </a:cubicBezTo>
                    <a:cubicBezTo>
                      <a:pt x="11576" y="24273"/>
                      <a:pt x="-3968" y="47310"/>
                      <a:pt x="889" y="70885"/>
                    </a:cubicBezTo>
                    <a:cubicBezTo>
                      <a:pt x="5405" y="94728"/>
                      <a:pt x="28493" y="109998"/>
                      <a:pt x="52324" y="105443"/>
                    </a:cubicBezTo>
                    <a:cubicBezTo>
                      <a:pt x="55010" y="104906"/>
                      <a:pt x="320473" y="54277"/>
                      <a:pt x="618624" y="127943"/>
                    </a:cubicBezTo>
                    <a:cubicBezTo>
                      <a:pt x="688804" y="145357"/>
                      <a:pt x="732467" y="175898"/>
                      <a:pt x="748583" y="218492"/>
                    </a:cubicBezTo>
                    <a:cubicBezTo>
                      <a:pt x="771843" y="280105"/>
                      <a:pt x="737838" y="363418"/>
                      <a:pt x="711035" y="411373"/>
                    </a:cubicBezTo>
                    <a:cubicBezTo>
                      <a:pt x="598279" y="378957"/>
                      <a:pt x="229146" y="284929"/>
                      <a:pt x="33294" y="385924"/>
                    </a:cubicBezTo>
                    <a:cubicBezTo>
                      <a:pt x="11863" y="396908"/>
                      <a:pt x="3290" y="423432"/>
                      <a:pt x="14548" y="444857"/>
                    </a:cubicBezTo>
                    <a:cubicBezTo>
                      <a:pt x="25521" y="466288"/>
                      <a:pt x="52038" y="474861"/>
                      <a:pt x="73470" y="463877"/>
                    </a:cubicBezTo>
                    <a:cubicBezTo>
                      <a:pt x="269038" y="363150"/>
                      <a:pt x="712636" y="503259"/>
                      <a:pt x="717207" y="504865"/>
                    </a:cubicBezTo>
                    <a:cubicBezTo>
                      <a:pt x="721494" y="506208"/>
                      <a:pt x="726066" y="507008"/>
                      <a:pt x="730638" y="507008"/>
                    </a:cubicBezTo>
                    <a:cubicBezTo>
                      <a:pt x="744582" y="507008"/>
                      <a:pt x="758241" y="500310"/>
                      <a:pt x="766528" y="488257"/>
                    </a:cubicBezTo>
                    <a:cubicBezTo>
                      <a:pt x="771100" y="481827"/>
                      <a:pt x="880942" y="322968"/>
                      <a:pt x="830536" y="18821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D0CB3E1E-A1A0-6162-84EA-029F9F703D9B}"/>
                  </a:ext>
                </a:extLst>
              </p:cNvPr>
              <p:cNvSpPr/>
              <p:nvPr/>
            </p:nvSpPr>
            <p:spPr>
              <a:xfrm>
                <a:off x="7811040" y="2981524"/>
                <a:ext cx="215944" cy="482331"/>
              </a:xfrm>
              <a:custGeom>
                <a:avLst/>
                <a:gdLst>
                  <a:gd name="connsiteX0" fmla="*/ 23348 w 215944"/>
                  <a:gd name="connsiteY0" fmla="*/ 90403 h 482331"/>
                  <a:gd name="connsiteX1" fmla="*/ 117108 w 215944"/>
                  <a:gd name="connsiteY1" fmla="*/ 224351 h 482331"/>
                  <a:gd name="connsiteX2" fmla="*/ 42368 w 215944"/>
                  <a:gd name="connsiteY2" fmla="*/ 400624 h 482331"/>
                  <a:gd name="connsiteX3" fmla="*/ 45316 w 215944"/>
                  <a:gd name="connsiteY3" fmla="*/ 469473 h 482331"/>
                  <a:gd name="connsiteX4" fmla="*/ 78264 w 215944"/>
                  <a:gd name="connsiteY4" fmla="*/ 482332 h 482331"/>
                  <a:gd name="connsiteX5" fmla="*/ 114159 w 215944"/>
                  <a:gd name="connsiteY5" fmla="*/ 466524 h 482331"/>
                  <a:gd name="connsiteX6" fmla="*/ 213549 w 215944"/>
                  <a:gd name="connsiteY6" fmla="*/ 210686 h 482331"/>
                  <a:gd name="connsiteX7" fmla="*/ 74246 w 215944"/>
                  <a:gd name="connsiteY7" fmla="*/ 7089 h 482331"/>
                  <a:gd name="connsiteX8" fmla="*/ 7272 w 215944"/>
                  <a:gd name="connsiteY8" fmla="*/ 23166 h 482331"/>
                  <a:gd name="connsiteX9" fmla="*/ 23348 w 215944"/>
                  <a:gd name="connsiteY9" fmla="*/ 90408 h 482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5944" h="482331">
                    <a:moveTo>
                      <a:pt x="23348" y="90403"/>
                    </a:moveTo>
                    <a:cubicBezTo>
                      <a:pt x="24154" y="90940"/>
                      <a:pt x="105593" y="142644"/>
                      <a:pt x="117108" y="224351"/>
                    </a:cubicBezTo>
                    <a:cubicBezTo>
                      <a:pt x="124875" y="279003"/>
                      <a:pt x="99695" y="338474"/>
                      <a:pt x="42368" y="400624"/>
                    </a:cubicBezTo>
                    <a:cubicBezTo>
                      <a:pt x="24148" y="420450"/>
                      <a:pt x="25491" y="451254"/>
                      <a:pt x="45316" y="469473"/>
                    </a:cubicBezTo>
                    <a:cubicBezTo>
                      <a:pt x="54689" y="478045"/>
                      <a:pt x="66479" y="482332"/>
                      <a:pt x="78264" y="482332"/>
                    </a:cubicBezTo>
                    <a:cubicBezTo>
                      <a:pt x="91391" y="482332"/>
                      <a:pt x="104518" y="476971"/>
                      <a:pt x="114159" y="466524"/>
                    </a:cubicBezTo>
                    <a:cubicBezTo>
                      <a:pt x="192118" y="381873"/>
                      <a:pt x="225602" y="295611"/>
                      <a:pt x="213549" y="210686"/>
                    </a:cubicBezTo>
                    <a:cubicBezTo>
                      <a:pt x="195604" y="82636"/>
                      <a:pt x="79069" y="10038"/>
                      <a:pt x="74246" y="7089"/>
                    </a:cubicBezTo>
                    <a:cubicBezTo>
                      <a:pt x="51209" y="-6838"/>
                      <a:pt x="21205" y="397"/>
                      <a:pt x="7272" y="23166"/>
                    </a:cubicBezTo>
                    <a:cubicBezTo>
                      <a:pt x="-6924" y="46472"/>
                      <a:pt x="311" y="76475"/>
                      <a:pt x="23348" y="90408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643C44B-8136-C05B-81C3-49F7F4E55697}"/>
                  </a:ext>
                </a:extLst>
              </p:cNvPr>
              <p:cNvSpPr/>
              <p:nvPr/>
            </p:nvSpPr>
            <p:spPr>
              <a:xfrm>
                <a:off x="3993772" y="3734961"/>
                <a:ext cx="216558" cy="433959"/>
              </a:xfrm>
              <a:custGeom>
                <a:avLst/>
                <a:gdLst>
                  <a:gd name="connsiteX0" fmla="*/ 168043 w 216558"/>
                  <a:gd name="connsiteY0" fmla="*/ 433959 h 433959"/>
                  <a:gd name="connsiteX1" fmla="*/ 212243 w 216558"/>
                  <a:gd name="connsiteY1" fmla="*/ 405562 h 433959"/>
                  <a:gd name="connsiteX2" fmla="*/ 188400 w 216558"/>
                  <a:gd name="connsiteY2" fmla="*/ 340999 h 433959"/>
                  <a:gd name="connsiteX3" fmla="*/ 120089 w 216558"/>
                  <a:gd name="connsiteY3" fmla="*/ 65342 h 433959"/>
                  <a:gd name="connsiteX4" fmla="*/ 90891 w 216558"/>
                  <a:gd name="connsiteY4" fmla="*/ 2923 h 433959"/>
                  <a:gd name="connsiteX5" fmla="*/ 28472 w 216558"/>
                  <a:gd name="connsiteY5" fmla="*/ 32127 h 433959"/>
                  <a:gd name="connsiteX6" fmla="*/ 148487 w 216558"/>
                  <a:gd name="connsiteY6" fmla="*/ 429942 h 433959"/>
                  <a:gd name="connsiteX7" fmla="*/ 168043 w 216558"/>
                  <a:gd name="connsiteY7" fmla="*/ 433959 h 43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6558" h="433959">
                    <a:moveTo>
                      <a:pt x="168043" y="433959"/>
                    </a:moveTo>
                    <a:cubicBezTo>
                      <a:pt x="186526" y="433959"/>
                      <a:pt x="203939" y="423244"/>
                      <a:pt x="212243" y="405562"/>
                    </a:cubicBezTo>
                    <a:cubicBezTo>
                      <a:pt x="223227" y="381187"/>
                      <a:pt x="212512" y="352521"/>
                      <a:pt x="188400" y="340999"/>
                    </a:cubicBezTo>
                    <a:cubicBezTo>
                      <a:pt x="173667" y="334033"/>
                      <a:pt x="46154" y="267596"/>
                      <a:pt x="120089" y="65342"/>
                    </a:cubicBezTo>
                    <a:cubicBezTo>
                      <a:pt x="129198" y="40162"/>
                      <a:pt x="116340" y="12033"/>
                      <a:pt x="90891" y="2923"/>
                    </a:cubicBezTo>
                    <a:cubicBezTo>
                      <a:pt x="65710" y="-6187"/>
                      <a:pt x="37850" y="6672"/>
                      <a:pt x="28472" y="32127"/>
                    </a:cubicBezTo>
                    <a:cubicBezTo>
                      <a:pt x="-56985" y="266796"/>
                      <a:pt x="69728" y="394852"/>
                      <a:pt x="148487" y="429942"/>
                    </a:cubicBezTo>
                    <a:cubicBezTo>
                      <a:pt x="154916" y="432617"/>
                      <a:pt x="161345" y="433959"/>
                      <a:pt x="168043" y="43395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25DA597-B7FC-8363-4C63-D7624D0AEBC3}"/>
                  </a:ext>
                </a:extLst>
              </p:cNvPr>
              <p:cNvSpPr/>
              <p:nvPr/>
            </p:nvSpPr>
            <p:spPr>
              <a:xfrm>
                <a:off x="3963576" y="2385702"/>
                <a:ext cx="610855" cy="1006104"/>
              </a:xfrm>
              <a:custGeom>
                <a:avLst/>
                <a:gdLst>
                  <a:gd name="connsiteX0" fmla="*/ 43934 w 610855"/>
                  <a:gd name="connsiteY0" fmla="*/ 1005522 h 1006104"/>
                  <a:gd name="connsiteX1" fmla="*/ 87602 w 610855"/>
                  <a:gd name="connsiteY1" fmla="*/ 962122 h 1006104"/>
                  <a:gd name="connsiteX2" fmla="*/ 595254 w 610855"/>
                  <a:gd name="connsiteY2" fmla="*/ 77326 h 1006104"/>
                  <a:gd name="connsiteX3" fmla="*/ 600609 w 610855"/>
                  <a:gd name="connsiteY3" fmla="*/ 15712 h 1006104"/>
                  <a:gd name="connsiteX4" fmla="*/ 538996 w 610855"/>
                  <a:gd name="connsiteY4" fmla="*/ 10357 h 1006104"/>
                  <a:gd name="connsiteX5" fmla="*/ 3 w 610855"/>
                  <a:gd name="connsiteY5" fmla="*/ 961905 h 1006104"/>
                  <a:gd name="connsiteX6" fmla="*/ 43402 w 610855"/>
                  <a:gd name="connsiteY6" fmla="*/ 1006105 h 1006104"/>
                  <a:gd name="connsiteX7" fmla="*/ 43940 w 610855"/>
                  <a:gd name="connsiteY7" fmla="*/ 1005567 h 100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0855" h="1006104">
                    <a:moveTo>
                      <a:pt x="43934" y="1005522"/>
                    </a:moveTo>
                    <a:cubicBezTo>
                      <a:pt x="67777" y="1005522"/>
                      <a:pt x="87334" y="986234"/>
                      <a:pt x="87602" y="962122"/>
                    </a:cubicBezTo>
                    <a:cubicBezTo>
                      <a:pt x="87602" y="957567"/>
                      <a:pt x="98581" y="493046"/>
                      <a:pt x="595254" y="77326"/>
                    </a:cubicBezTo>
                    <a:cubicBezTo>
                      <a:pt x="613737" y="61786"/>
                      <a:pt x="616148" y="34194"/>
                      <a:pt x="600609" y="15712"/>
                    </a:cubicBezTo>
                    <a:cubicBezTo>
                      <a:pt x="585070" y="-2770"/>
                      <a:pt x="557478" y="-5450"/>
                      <a:pt x="538996" y="10357"/>
                    </a:cubicBezTo>
                    <a:cubicBezTo>
                      <a:pt x="9375" y="453716"/>
                      <a:pt x="3" y="941274"/>
                      <a:pt x="3" y="961905"/>
                    </a:cubicBezTo>
                    <a:cubicBezTo>
                      <a:pt x="-266" y="986016"/>
                      <a:pt x="19291" y="1005836"/>
                      <a:pt x="43402" y="1006105"/>
                    </a:cubicBezTo>
                    <a:cubicBezTo>
                      <a:pt x="43402" y="1005567"/>
                      <a:pt x="43671" y="1005567"/>
                      <a:pt x="43940" y="100556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6107914-7347-6C0D-7CDB-77B969E1F7F6}"/>
                  </a:ext>
                </a:extLst>
              </p:cNvPr>
              <p:cNvSpPr/>
              <p:nvPr/>
            </p:nvSpPr>
            <p:spPr>
              <a:xfrm>
                <a:off x="6630145" y="1793549"/>
                <a:ext cx="1060840" cy="696264"/>
              </a:xfrm>
              <a:custGeom>
                <a:avLst/>
                <a:gdLst>
                  <a:gd name="connsiteX0" fmla="*/ 465351 w 1060840"/>
                  <a:gd name="connsiteY0" fmla="*/ 87600 h 696264"/>
                  <a:gd name="connsiteX1" fmla="*/ 45030 w 1060840"/>
                  <a:gd name="connsiteY1" fmla="*/ 0 h 696264"/>
                  <a:gd name="connsiteX2" fmla="*/ 43693 w 1060840"/>
                  <a:gd name="connsiteY2" fmla="*/ 0 h 696264"/>
                  <a:gd name="connsiteX3" fmla="*/ 25 w 1060840"/>
                  <a:gd name="connsiteY3" fmla="*/ 42325 h 696264"/>
                  <a:gd name="connsiteX4" fmla="*/ 42350 w 1060840"/>
                  <a:gd name="connsiteY4" fmla="*/ 87600 h 696264"/>
                  <a:gd name="connsiteX5" fmla="*/ 975667 w 1060840"/>
                  <a:gd name="connsiteY5" fmla="*/ 667329 h 696264"/>
                  <a:gd name="connsiteX6" fmla="*/ 1016923 w 1060840"/>
                  <a:gd name="connsiteY6" fmla="*/ 696264 h 696264"/>
                  <a:gd name="connsiteX7" fmla="*/ 1031925 w 1060840"/>
                  <a:gd name="connsiteY7" fmla="*/ 693584 h 696264"/>
                  <a:gd name="connsiteX8" fmla="*/ 1058180 w 1060840"/>
                  <a:gd name="connsiteY8" fmla="*/ 637325 h 696264"/>
                  <a:gd name="connsiteX9" fmla="*/ 465363 w 1060840"/>
                  <a:gd name="connsiteY9" fmla="*/ 87611 h 696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0840" h="696264">
                    <a:moveTo>
                      <a:pt x="465351" y="87600"/>
                    </a:moveTo>
                    <a:cubicBezTo>
                      <a:pt x="244610" y="6967"/>
                      <a:pt x="53066" y="269"/>
                      <a:pt x="45030" y="0"/>
                    </a:cubicBezTo>
                    <a:lnTo>
                      <a:pt x="43693" y="0"/>
                    </a:lnTo>
                    <a:cubicBezTo>
                      <a:pt x="20119" y="0"/>
                      <a:pt x="562" y="18751"/>
                      <a:pt x="25" y="42325"/>
                    </a:cubicBezTo>
                    <a:cubicBezTo>
                      <a:pt x="-781" y="66437"/>
                      <a:pt x="18244" y="86794"/>
                      <a:pt x="42350" y="87600"/>
                    </a:cubicBezTo>
                    <a:cubicBezTo>
                      <a:pt x="49585" y="87868"/>
                      <a:pt x="775356" y="117066"/>
                      <a:pt x="975667" y="667329"/>
                    </a:cubicBezTo>
                    <a:cubicBezTo>
                      <a:pt x="982096" y="685280"/>
                      <a:pt x="998972" y="696264"/>
                      <a:pt x="1016923" y="696264"/>
                    </a:cubicBezTo>
                    <a:cubicBezTo>
                      <a:pt x="1021747" y="696264"/>
                      <a:pt x="1026833" y="695458"/>
                      <a:pt x="1031925" y="693584"/>
                    </a:cubicBezTo>
                    <a:cubicBezTo>
                      <a:pt x="1054694" y="685280"/>
                      <a:pt x="1066484" y="660094"/>
                      <a:pt x="1058180" y="637325"/>
                    </a:cubicBezTo>
                    <a:cubicBezTo>
                      <a:pt x="966294" y="385774"/>
                      <a:pt x="761354" y="195573"/>
                      <a:pt x="465363" y="87611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387E6D8-7EC7-ACC4-205F-A99445359740}"/>
                  </a:ext>
                </a:extLst>
              </p:cNvPr>
              <p:cNvSpPr/>
              <p:nvPr/>
            </p:nvSpPr>
            <p:spPr>
              <a:xfrm>
                <a:off x="5560957" y="4925505"/>
                <a:ext cx="1528139" cy="459613"/>
              </a:xfrm>
              <a:custGeom>
                <a:avLst/>
                <a:gdLst>
                  <a:gd name="connsiteX0" fmla="*/ 1453900 w 1528139"/>
                  <a:gd name="connsiteY0" fmla="*/ 11969 h 459613"/>
                  <a:gd name="connsiteX1" fmla="*/ 50982 w 1528139"/>
                  <a:gd name="connsiteY1" fmla="*/ 348977 h 459613"/>
                  <a:gd name="connsiteX2" fmla="*/ 615 w 1528139"/>
                  <a:gd name="connsiteY2" fmla="*/ 384873 h 459613"/>
                  <a:gd name="connsiteX3" fmla="*/ 36517 w 1528139"/>
                  <a:gd name="connsiteY3" fmla="*/ 435508 h 459613"/>
                  <a:gd name="connsiteX4" fmla="*/ 373525 w 1528139"/>
                  <a:gd name="connsiteY4" fmla="*/ 459614 h 459613"/>
                  <a:gd name="connsiteX5" fmla="*/ 1514467 w 1528139"/>
                  <a:gd name="connsiteY5" fmla="*/ 75457 h 459613"/>
                  <a:gd name="connsiteX6" fmla="*/ 1516073 w 1528139"/>
                  <a:gd name="connsiteY6" fmla="*/ 13575 h 459613"/>
                  <a:gd name="connsiteX7" fmla="*/ 1453923 w 1528139"/>
                  <a:gd name="connsiteY7" fmla="*/ 11969 h 459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8139" h="459613">
                    <a:moveTo>
                      <a:pt x="1453900" y="11969"/>
                    </a:moveTo>
                    <a:cubicBezTo>
                      <a:pt x="946517" y="493904"/>
                      <a:pt x="59783" y="350583"/>
                      <a:pt x="50982" y="348977"/>
                    </a:cubicBezTo>
                    <a:cubicBezTo>
                      <a:pt x="27407" y="345496"/>
                      <a:pt x="4639" y="361030"/>
                      <a:pt x="615" y="384873"/>
                    </a:cubicBezTo>
                    <a:cubicBezTo>
                      <a:pt x="-3402" y="408716"/>
                      <a:pt x="12674" y="431484"/>
                      <a:pt x="36517" y="435508"/>
                    </a:cubicBezTo>
                    <a:cubicBezTo>
                      <a:pt x="50713" y="437919"/>
                      <a:pt x="183855" y="459614"/>
                      <a:pt x="373525" y="459614"/>
                    </a:cubicBezTo>
                    <a:cubicBezTo>
                      <a:pt x="693919" y="459614"/>
                      <a:pt x="1175282" y="397732"/>
                      <a:pt x="1514467" y="75457"/>
                    </a:cubicBezTo>
                    <a:cubicBezTo>
                      <a:pt x="1532144" y="58849"/>
                      <a:pt x="1532681" y="30989"/>
                      <a:pt x="1516073" y="13575"/>
                    </a:cubicBezTo>
                    <a:cubicBezTo>
                      <a:pt x="1499466" y="-3833"/>
                      <a:pt x="1471605" y="-4639"/>
                      <a:pt x="1453923" y="1196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46484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F777FACA-68E2-81B5-BE0C-09A92AB46213}"/>
              </a:ext>
            </a:extLst>
          </p:cNvPr>
          <p:cNvSpPr txBox="1"/>
          <p:nvPr/>
        </p:nvSpPr>
        <p:spPr>
          <a:xfrm>
            <a:off x="9947391" y="4468906"/>
            <a:ext cx="1582164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Ишемический инсульт</a:t>
            </a:r>
            <a:endParaRPr kumimoji="0" lang="en-US" sz="1100" b="1" i="0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48D662B-DD4C-DC12-DEE1-CE99A15CF32E}"/>
              </a:ext>
            </a:extLst>
          </p:cNvPr>
          <p:cNvGrpSpPr/>
          <p:nvPr/>
        </p:nvGrpSpPr>
        <p:grpSpPr>
          <a:xfrm>
            <a:off x="10415715" y="3774369"/>
            <a:ext cx="645517" cy="645517"/>
            <a:chOff x="10431381" y="3776935"/>
            <a:chExt cx="645517" cy="645517"/>
          </a:xfrm>
        </p:grpSpPr>
        <p:sp>
          <p:nvSpPr>
            <p:cNvPr id="68" name="Oval 7">
              <a:extLst>
                <a:ext uri="{FF2B5EF4-FFF2-40B4-BE49-F238E27FC236}">
                  <a16:creationId xmlns:a16="http://schemas.microsoft.com/office/drawing/2014/main" id="{B850F2B1-3B29-F0CA-01CA-FA73AFDE2A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31381" y="3776935"/>
              <a:ext cx="645517" cy="64551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43E2D500-E2F4-A8B1-F641-37E94005B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42353" y="3878007"/>
              <a:ext cx="449560" cy="449560"/>
            </a:xfrm>
            <a:prstGeom prst="rect">
              <a:avLst/>
            </a:prstGeom>
          </p:spPr>
        </p:pic>
      </p:grpSp>
      <p:sp>
        <p:nvSpPr>
          <p:cNvPr id="82" name="Rectangle: Top Corners Snipped 81">
            <a:extLst>
              <a:ext uri="{FF2B5EF4-FFF2-40B4-BE49-F238E27FC236}">
                <a16:creationId xmlns:a16="http://schemas.microsoft.com/office/drawing/2014/main" id="{4932D536-9BDA-8D5F-D251-7B8E280A329F}"/>
              </a:ext>
            </a:extLst>
          </p:cNvPr>
          <p:cNvSpPr/>
          <p:nvPr/>
        </p:nvSpPr>
        <p:spPr>
          <a:xfrm rot="16200000">
            <a:off x="4845375" y="612199"/>
            <a:ext cx="1263206" cy="4051274"/>
          </a:xfrm>
          <a:prstGeom prst="snip2SameRect">
            <a:avLst>
              <a:gd name="adj1" fmla="val 23937"/>
              <a:gd name="adj2" fmla="val 3968"/>
            </a:avLst>
          </a:prstGeom>
          <a:gradFill>
            <a:gsLst>
              <a:gs pos="0">
                <a:srgbClr val="FAF5FD">
                  <a:alpha val="0"/>
                </a:srgbClr>
              </a:gs>
              <a:gs pos="28000">
                <a:srgbClr val="FAF5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411D0DF-CB26-EEA7-3CBA-0F04BC90814D}"/>
              </a:ext>
            </a:extLst>
          </p:cNvPr>
          <p:cNvSpPr txBox="1"/>
          <p:nvPr/>
        </p:nvSpPr>
        <p:spPr>
          <a:xfrm>
            <a:off x="3822677" y="2110579"/>
            <a:ext cx="3580376" cy="10545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58FD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Воспаление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A58FD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Активация моноцитов, эндотелиальная дисфункция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формирование пенистых клеток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46484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апоптоз макрофагов</a:t>
            </a:r>
            <a:endParaRPr kumimoji="0" lang="en-US" sz="1400" b="0" i="0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1" u="none" strike="noStrike" kern="1200" cap="none" spc="0" normalizeH="0" baseline="30000" noProof="0" dirty="0">
              <a:ln>
                <a:noFill/>
              </a:ln>
              <a:solidFill>
                <a:srgbClr val="46484C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67" name="Соединитель: уступ 66">
            <a:extLst>
              <a:ext uri="{FF2B5EF4-FFF2-40B4-BE49-F238E27FC236}">
                <a16:creationId xmlns:a16="http://schemas.microsoft.com/office/drawing/2014/main" id="{632BB054-6A2B-FF33-8DFB-3D8A004A212F}"/>
              </a:ext>
            </a:extLst>
          </p:cNvPr>
          <p:cNvCxnSpPr>
            <a:cxnSpLocks/>
            <a:endCxn id="11" idx="1"/>
          </p:cNvCxnSpPr>
          <p:nvPr/>
        </p:nvCxnSpPr>
        <p:spPr>
          <a:xfrm rot="16200000" flipH="1">
            <a:off x="76067" y="3581788"/>
            <a:ext cx="1992614" cy="867796"/>
          </a:xfrm>
          <a:prstGeom prst="bentConnector2">
            <a:avLst/>
          </a:prstGeom>
          <a:ln w="19050">
            <a:solidFill>
              <a:srgbClr val="0079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3D56D98-2E6E-80A7-E66A-70FF1E160716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2115421" y="5011993"/>
            <a:ext cx="1245255" cy="5053"/>
          </a:xfrm>
          <a:prstGeom prst="straightConnector1">
            <a:avLst/>
          </a:prstGeom>
          <a:ln w="19050">
            <a:solidFill>
              <a:srgbClr val="0079A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47">
            <a:extLst>
              <a:ext uri="{FF2B5EF4-FFF2-40B4-BE49-F238E27FC236}">
                <a16:creationId xmlns:a16="http://schemas.microsoft.com/office/drawing/2014/main" id="{23F55620-484C-55E4-9D7C-D3632166EE92}"/>
              </a:ext>
            </a:extLst>
          </p:cNvPr>
          <p:cNvCxnSpPr>
            <a:cxnSpLocks/>
          </p:cNvCxnSpPr>
          <p:nvPr/>
        </p:nvCxnSpPr>
        <p:spPr>
          <a:xfrm>
            <a:off x="3116004" y="2900255"/>
            <a:ext cx="244672" cy="0"/>
          </a:xfrm>
          <a:prstGeom prst="straightConnector1">
            <a:avLst/>
          </a:prstGeom>
          <a:ln w="19050">
            <a:solidFill>
              <a:srgbClr val="0079A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47">
            <a:extLst>
              <a:ext uri="{FF2B5EF4-FFF2-40B4-BE49-F238E27FC236}">
                <a16:creationId xmlns:a16="http://schemas.microsoft.com/office/drawing/2014/main" id="{CA8CF0BA-4F18-4552-1387-1B32541F9222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2738684" y="3885632"/>
            <a:ext cx="621992" cy="7610"/>
          </a:xfrm>
          <a:prstGeom prst="straightConnector1">
            <a:avLst/>
          </a:prstGeom>
          <a:ln w="19050">
            <a:solidFill>
              <a:srgbClr val="0079A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Группа 119">
            <a:extLst>
              <a:ext uri="{FF2B5EF4-FFF2-40B4-BE49-F238E27FC236}">
                <a16:creationId xmlns:a16="http://schemas.microsoft.com/office/drawing/2014/main" id="{D0AB3C4D-7F9A-8F27-0E9D-AE86BBA2A8C5}"/>
              </a:ext>
            </a:extLst>
          </p:cNvPr>
          <p:cNvGrpSpPr/>
          <p:nvPr/>
        </p:nvGrpSpPr>
        <p:grpSpPr>
          <a:xfrm>
            <a:off x="7580744" y="2552809"/>
            <a:ext cx="1979853" cy="964058"/>
            <a:chOff x="7847500" y="4469093"/>
            <a:chExt cx="1979853" cy="964058"/>
          </a:xfrm>
        </p:grpSpPr>
        <p:cxnSp>
          <p:nvCxnSpPr>
            <p:cNvPr id="121" name="Straight Connector 72">
              <a:extLst>
                <a:ext uri="{FF2B5EF4-FFF2-40B4-BE49-F238E27FC236}">
                  <a16:creationId xmlns:a16="http://schemas.microsoft.com/office/drawing/2014/main" id="{FC161784-7BFA-192E-6D58-C2D9D96836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16524" y="4469093"/>
              <a:ext cx="0" cy="964058"/>
            </a:xfrm>
            <a:prstGeom prst="line">
              <a:avLst/>
            </a:prstGeom>
            <a:ln w="19050" cap="sq">
              <a:solidFill>
                <a:srgbClr val="0079AF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2" name="Группа 121">
              <a:extLst>
                <a:ext uri="{FF2B5EF4-FFF2-40B4-BE49-F238E27FC236}">
                  <a16:creationId xmlns:a16="http://schemas.microsoft.com/office/drawing/2014/main" id="{D8595B8D-1912-B76F-24B9-EACC7FE84F15}"/>
                </a:ext>
              </a:extLst>
            </p:cNvPr>
            <p:cNvGrpSpPr/>
            <p:nvPr/>
          </p:nvGrpSpPr>
          <p:grpSpPr>
            <a:xfrm>
              <a:off x="7847500" y="4469093"/>
              <a:ext cx="1979853" cy="964058"/>
              <a:chOff x="8622513" y="4469093"/>
              <a:chExt cx="1204843" cy="964058"/>
            </a:xfrm>
          </p:grpSpPr>
          <p:cxnSp>
            <p:nvCxnSpPr>
              <p:cNvPr id="123" name="Straight Arrow Connector 71">
                <a:extLst>
                  <a:ext uri="{FF2B5EF4-FFF2-40B4-BE49-F238E27FC236}">
                    <a16:creationId xmlns:a16="http://schemas.microsoft.com/office/drawing/2014/main" id="{816698C5-1461-41F8-ED20-205BB87237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22513" y="5433151"/>
                <a:ext cx="1204843" cy="0"/>
              </a:xfrm>
              <a:prstGeom prst="straightConnector1">
                <a:avLst/>
              </a:prstGeom>
              <a:ln w="19050" cap="sq">
                <a:solidFill>
                  <a:srgbClr val="0079AF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Arrow Connector 73">
                <a:extLst>
                  <a:ext uri="{FF2B5EF4-FFF2-40B4-BE49-F238E27FC236}">
                    <a16:creationId xmlns:a16="http://schemas.microsoft.com/office/drawing/2014/main" id="{F7637FEA-CB5B-FCA7-8478-BFB4CCE81B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22513" y="4469093"/>
                <a:ext cx="1204843" cy="0"/>
              </a:xfrm>
              <a:prstGeom prst="straightConnector1">
                <a:avLst/>
              </a:prstGeom>
              <a:ln w="19050" cap="sq">
                <a:solidFill>
                  <a:srgbClr val="0079AF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6992CEC9-DE76-BCA4-D62D-804F36F74E31}"/>
              </a:ext>
            </a:extLst>
          </p:cNvPr>
          <p:cNvGrpSpPr/>
          <p:nvPr/>
        </p:nvGrpSpPr>
        <p:grpSpPr>
          <a:xfrm>
            <a:off x="10415715" y="1729544"/>
            <a:ext cx="645517" cy="645517"/>
            <a:chOff x="10274165" y="1681004"/>
            <a:chExt cx="645517" cy="645517"/>
          </a:xfrm>
        </p:grpSpPr>
        <p:sp>
          <p:nvSpPr>
            <p:cNvPr id="75" name="Oval 7">
              <a:extLst>
                <a:ext uri="{FF2B5EF4-FFF2-40B4-BE49-F238E27FC236}">
                  <a16:creationId xmlns:a16="http://schemas.microsoft.com/office/drawing/2014/main" id="{E3FCFA2E-D344-63C4-8F1E-AF5E23AFDA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274165" y="1681004"/>
              <a:ext cx="645517" cy="64551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06596212-F3EF-0F16-4DD2-07981C273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62560" y="1764697"/>
              <a:ext cx="468726" cy="478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4193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6D112-FBFB-9F8F-88C6-898B9D9B8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DE7508-B3B8-7494-D127-D09FA9FAB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52" y="423908"/>
            <a:ext cx="10193548" cy="6014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08C830-D3DB-9CDA-C7CC-FF31B1FFC530}"/>
              </a:ext>
            </a:extLst>
          </p:cNvPr>
          <p:cNvSpPr txBox="1"/>
          <p:nvPr/>
        </p:nvSpPr>
        <p:spPr>
          <a:xfrm>
            <a:off x="1168400" y="749300"/>
            <a:ext cx="6540500" cy="431800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>
                <a:solidFill>
                  <a:srgbClr val="000000"/>
                </a:solidFill>
              </a:rPr>
              <a:t>Тестирование на Лп(а) не реже 1 раза в жизни </a:t>
            </a:r>
          </a:p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0000"/>
                </a:solidFill>
              </a:rPr>
              <a:t>(в идеале - в раннем возрасте и вместе с уровнем ХС ЛНП)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FE8B18-1411-11BD-1922-9B17723FEC6E}"/>
              </a:ext>
            </a:extLst>
          </p:cNvPr>
          <p:cNvSpPr txBox="1"/>
          <p:nvPr/>
        </p:nvSpPr>
        <p:spPr>
          <a:xfrm>
            <a:off x="8513064" y="749300"/>
            <a:ext cx="2441448" cy="1180084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0000"/>
                </a:solidFill>
              </a:rPr>
              <a:t>Привлечение членов семьи для проведения каскадного и обратного каскадного тестирования Лп(а) </a:t>
            </a:r>
            <a:r>
              <a:rPr lang="ru-RU" sz="1300" dirty="0">
                <a:solidFill>
                  <a:srgbClr val="000000"/>
                </a:solidFill>
              </a:rPr>
              <a:t>(например, родителей, братьев, сестер, детей)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6ECDB2-027C-AA5B-3EBA-E12AA8FDC6D3}"/>
              </a:ext>
            </a:extLst>
          </p:cNvPr>
          <p:cNvSpPr txBox="1"/>
          <p:nvPr/>
        </p:nvSpPr>
        <p:spPr>
          <a:xfrm>
            <a:off x="1168400" y="1506492"/>
            <a:ext cx="1940560" cy="3291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FFFFFF"/>
                </a:solidFill>
              </a:rPr>
              <a:t>Лп(а) ˂ 30 мг/дл </a:t>
            </a:r>
          </a:p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FFFFFF"/>
                </a:solidFill>
              </a:rPr>
              <a:t>(˂ </a:t>
            </a:r>
            <a:r>
              <a:rPr lang="en-US" sz="1400" b="1" dirty="0">
                <a:solidFill>
                  <a:srgbClr val="FFFFFF"/>
                </a:solidFill>
              </a:rPr>
              <a:t>62</a:t>
            </a:r>
            <a:r>
              <a:rPr lang="ru-RU" sz="1400" b="1" dirty="0">
                <a:solidFill>
                  <a:srgbClr val="FFFFFF"/>
                </a:solidFill>
              </a:rPr>
              <a:t> нмоль/л)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D4451A-C6A4-362F-FF28-D9BD6F2F67F4}"/>
              </a:ext>
            </a:extLst>
          </p:cNvPr>
          <p:cNvSpPr txBox="1"/>
          <p:nvPr/>
        </p:nvSpPr>
        <p:spPr>
          <a:xfrm>
            <a:off x="3468370" y="1504224"/>
            <a:ext cx="1940560" cy="3291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0000"/>
                </a:solidFill>
              </a:rPr>
              <a:t>Лп(а) 30-50 мг/дл </a:t>
            </a:r>
          </a:p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0000"/>
                </a:solidFill>
              </a:rPr>
              <a:t>(</a:t>
            </a:r>
            <a:r>
              <a:rPr lang="en-US" sz="1400" b="1" dirty="0">
                <a:solidFill>
                  <a:srgbClr val="000000"/>
                </a:solidFill>
              </a:rPr>
              <a:t>62</a:t>
            </a:r>
            <a:r>
              <a:rPr lang="ru-RU" sz="1400" b="1" dirty="0">
                <a:solidFill>
                  <a:srgbClr val="000000"/>
                </a:solidFill>
              </a:rPr>
              <a:t>-1</a:t>
            </a:r>
            <a:r>
              <a:rPr lang="en-US" sz="1400" b="1" dirty="0">
                <a:solidFill>
                  <a:srgbClr val="000000"/>
                </a:solidFill>
              </a:rPr>
              <a:t>0</a:t>
            </a:r>
            <a:r>
              <a:rPr lang="ru-RU" sz="1400" b="1" dirty="0">
                <a:solidFill>
                  <a:srgbClr val="000000"/>
                </a:solidFill>
              </a:rPr>
              <a:t>5 нмоль/л)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FD698B-6A00-F2BF-FEED-C48E10101E22}"/>
              </a:ext>
            </a:extLst>
          </p:cNvPr>
          <p:cNvSpPr txBox="1"/>
          <p:nvPr/>
        </p:nvSpPr>
        <p:spPr>
          <a:xfrm>
            <a:off x="5812792" y="1504224"/>
            <a:ext cx="1940560" cy="3291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FFFFFF"/>
                </a:solidFill>
              </a:rPr>
              <a:t>Лп(а) ˃ 50 мг/дл </a:t>
            </a:r>
          </a:p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FFFFFF"/>
                </a:solidFill>
              </a:rPr>
              <a:t>(˃ 1</a:t>
            </a:r>
            <a:r>
              <a:rPr lang="en-US" sz="1400" b="1" dirty="0">
                <a:solidFill>
                  <a:srgbClr val="FFFFFF"/>
                </a:solidFill>
              </a:rPr>
              <a:t>0</a:t>
            </a:r>
            <a:r>
              <a:rPr lang="ru-RU" sz="1400" b="1" dirty="0">
                <a:solidFill>
                  <a:srgbClr val="FFFFFF"/>
                </a:solidFill>
              </a:rPr>
              <a:t>5 нмоль/л)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7AC930-CBAC-F56F-6B92-A401427A3F22}"/>
              </a:ext>
            </a:extLst>
          </p:cNvPr>
          <p:cNvSpPr txBox="1"/>
          <p:nvPr/>
        </p:nvSpPr>
        <p:spPr>
          <a:xfrm>
            <a:off x="3282696" y="2414016"/>
            <a:ext cx="4620260" cy="3291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5000"/>
              </a:lnSpc>
            </a:pPr>
            <a:r>
              <a:rPr lang="ru-RU" sz="1200" b="1" dirty="0">
                <a:solidFill>
                  <a:srgbClr val="FFFFFF"/>
                </a:solidFill>
              </a:rPr>
              <a:t>Реклассификация риска сердечно-сосудистых заболеваний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71F4D2-1E04-B647-EB84-270B426F833F}"/>
              </a:ext>
            </a:extLst>
          </p:cNvPr>
          <p:cNvSpPr txBox="1"/>
          <p:nvPr/>
        </p:nvSpPr>
        <p:spPr>
          <a:xfrm>
            <a:off x="5812792" y="3675026"/>
            <a:ext cx="2090164" cy="7301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100" b="1" dirty="0">
                <a:solidFill>
                  <a:srgbClr val="FFFFFF"/>
                </a:solidFill>
              </a:rPr>
              <a:t>Тем выше риск сердечно-сосудистых заболеваний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E2A986-5E23-2270-643A-6227F55A344F}"/>
              </a:ext>
            </a:extLst>
          </p:cNvPr>
          <p:cNvSpPr txBox="1"/>
          <p:nvPr/>
        </p:nvSpPr>
        <p:spPr>
          <a:xfrm>
            <a:off x="5739384" y="4606852"/>
            <a:ext cx="2090164" cy="6037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100" b="1" dirty="0">
                <a:solidFill>
                  <a:srgbClr val="FFFFFF"/>
                </a:solidFill>
              </a:rPr>
              <a:t>Реклассификация в более высокую категорию риска и более строгое управление традиционными факторами сердечно-сосудистых заболеваний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451B1-3D7E-7CEF-B76B-FA15C9299147}"/>
              </a:ext>
            </a:extLst>
          </p:cNvPr>
          <p:cNvSpPr txBox="1"/>
          <p:nvPr/>
        </p:nvSpPr>
        <p:spPr>
          <a:xfrm>
            <a:off x="5739384" y="2913724"/>
            <a:ext cx="2090164" cy="7301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100" b="1" dirty="0">
                <a:solidFill>
                  <a:srgbClr val="FFFFFF"/>
                </a:solidFill>
              </a:rPr>
              <a:t>Чем выше концентрация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A9E360-8AB2-8137-5F79-1921CFDED90C}"/>
              </a:ext>
            </a:extLst>
          </p:cNvPr>
          <p:cNvSpPr txBox="1"/>
          <p:nvPr/>
        </p:nvSpPr>
        <p:spPr>
          <a:xfrm>
            <a:off x="1192532" y="2806110"/>
            <a:ext cx="2090164" cy="7301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100" b="1" dirty="0">
                <a:solidFill>
                  <a:srgbClr val="FFFFFF"/>
                </a:solidFill>
              </a:rPr>
              <a:t>Отсутствие существенного увеличения риска из-за Лп(а)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77CC08-ED2C-A529-9040-FBEFD6AC61B9}"/>
              </a:ext>
            </a:extLst>
          </p:cNvPr>
          <p:cNvSpPr txBox="1"/>
          <p:nvPr/>
        </p:nvSpPr>
        <p:spPr>
          <a:xfrm>
            <a:off x="1142990" y="3776544"/>
            <a:ext cx="2090164" cy="7301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100" b="1" dirty="0">
                <a:solidFill>
                  <a:srgbClr val="FFFFFF"/>
                </a:solidFill>
              </a:rPr>
              <a:t>Обычный контроль факторов риска сердечно-сосудистых заболеваний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1F4E0E-8D16-DDB0-7A68-A7454AA98885}"/>
              </a:ext>
            </a:extLst>
          </p:cNvPr>
          <p:cNvSpPr txBox="1"/>
          <p:nvPr/>
        </p:nvSpPr>
        <p:spPr>
          <a:xfrm>
            <a:off x="3393568" y="2806110"/>
            <a:ext cx="2090164" cy="7301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100" b="1" dirty="0">
                <a:solidFill>
                  <a:srgbClr val="000000"/>
                </a:solidFill>
              </a:rPr>
              <a:t>Незначительное увеличение риска из-за Лп(а)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1AE31A-4CF8-B444-2D47-15997B3C0D5E}"/>
              </a:ext>
            </a:extLst>
          </p:cNvPr>
          <p:cNvSpPr txBox="1"/>
          <p:nvPr/>
        </p:nvSpPr>
        <p:spPr>
          <a:xfrm>
            <a:off x="3468370" y="3675026"/>
            <a:ext cx="2090164" cy="7301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100" b="1" dirty="0">
                <a:solidFill>
                  <a:srgbClr val="000000"/>
                </a:solidFill>
              </a:rPr>
              <a:t>Может увеличиваться в группе повышенного риска (например, при нарушении функции почек, гипотиреозе, во время менопаузы...)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A87598-4202-21EF-5346-C572F2B9559F}"/>
              </a:ext>
            </a:extLst>
          </p:cNvPr>
          <p:cNvSpPr txBox="1"/>
          <p:nvPr/>
        </p:nvSpPr>
        <p:spPr>
          <a:xfrm>
            <a:off x="3468370" y="5210592"/>
            <a:ext cx="2090164" cy="7301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100" b="1" dirty="0">
                <a:solidFill>
                  <a:srgbClr val="000000"/>
                </a:solidFill>
              </a:rPr>
              <a:t>Улучшить управление традиционными факторами риска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33BC8E-09D7-9604-CB2D-57829DF4FF88}"/>
              </a:ext>
            </a:extLst>
          </p:cNvPr>
          <p:cNvSpPr txBox="1"/>
          <p:nvPr/>
        </p:nvSpPr>
        <p:spPr>
          <a:xfrm>
            <a:off x="1353312" y="5830111"/>
            <a:ext cx="9540266" cy="4318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>
              <a:lnSpc>
                <a:spcPct val="95000"/>
              </a:lnSpc>
            </a:pPr>
            <a:r>
              <a:rPr lang="ru-RU" sz="1200" b="1" dirty="0">
                <a:solidFill>
                  <a:srgbClr val="000000"/>
                </a:solidFill>
              </a:rPr>
              <a:t>Глобальный риск для отдельного человека зависит от наличия традиционных факторов риска + концентрации Лп(а). Стратегия управления определяется исходя из этой комбинации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79BCB7-9876-7E4E-72E5-985908F7EF98}"/>
              </a:ext>
            </a:extLst>
          </p:cNvPr>
          <p:cNvSpPr txBox="1"/>
          <p:nvPr/>
        </p:nvSpPr>
        <p:spPr>
          <a:xfrm>
            <a:off x="8513064" y="2913724"/>
            <a:ext cx="2441448" cy="22968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5000"/>
              </a:lnSpc>
            </a:pPr>
            <a:r>
              <a:rPr lang="ru-RU" sz="1200" b="1" dirty="0">
                <a:solidFill>
                  <a:srgbClr val="000000"/>
                </a:solidFill>
              </a:rPr>
              <a:t>Лечение пациентов с повышенным уровнем Лп(а) с помощью мер ранней профилактики</a:t>
            </a:r>
          </a:p>
          <a:p>
            <a:pPr marL="171450" indent="-171450">
              <a:lnSpc>
                <a:spcPct val="95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solidFill>
                  <a:srgbClr val="000000"/>
                </a:solidFill>
              </a:rPr>
              <a:t>Изменение образа жизни (отказ от курения, больше физических упражнений, правильное питание, снижение веса...)</a:t>
            </a:r>
          </a:p>
          <a:p>
            <a:pPr marL="171450" indent="-171450">
              <a:lnSpc>
                <a:spcPct val="95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solidFill>
                  <a:srgbClr val="000000"/>
                </a:solidFill>
              </a:rPr>
              <a:t>Снижение уровня ХС ЛНП (возможно требуется достижения более низкого уровня)</a:t>
            </a:r>
          </a:p>
          <a:p>
            <a:pPr marL="171450" indent="-171450">
              <a:lnSpc>
                <a:spcPct val="95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solidFill>
                  <a:srgbClr val="000000"/>
                </a:solidFill>
              </a:rPr>
              <a:t>Лучший контроль АД</a:t>
            </a:r>
          </a:p>
          <a:p>
            <a:pPr marL="171450" indent="-171450">
              <a:lnSpc>
                <a:spcPct val="95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solidFill>
                  <a:srgbClr val="000000"/>
                </a:solidFill>
              </a:rPr>
              <a:t>Лучший контроль диабета и преддиабета</a:t>
            </a:r>
          </a:p>
          <a:p>
            <a:pPr algn="ctr">
              <a:lnSpc>
                <a:spcPct val="95000"/>
              </a:lnSpc>
            </a:pPr>
            <a:endParaRPr lang="ru-RU" sz="1100" b="1" dirty="0">
              <a:solidFill>
                <a:srgbClr val="000000"/>
              </a:solidFill>
            </a:endParaRPr>
          </a:p>
          <a:p>
            <a:pPr algn="ctr">
              <a:lnSpc>
                <a:spcPct val="95000"/>
              </a:lnSpc>
            </a:pPr>
            <a:r>
              <a:rPr lang="ru-RU" sz="1200" b="1" dirty="0">
                <a:solidFill>
                  <a:srgbClr val="000000"/>
                </a:solidFill>
              </a:rPr>
              <a:t>Уменьшение глобального риска ССЗ у данного человека</a:t>
            </a: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293946F4-26D3-FDAB-E274-2AE09C05820E}"/>
              </a:ext>
            </a:extLst>
          </p:cNvPr>
          <p:cNvSpPr txBox="1">
            <a:spLocks/>
          </p:cNvSpPr>
          <p:nvPr/>
        </p:nvSpPr>
        <p:spPr>
          <a:xfrm>
            <a:off x="1364467" y="177588"/>
            <a:ext cx="11064520" cy="4918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ommissioner" pitchFamily="2" charset="0"/>
                <a:ea typeface="+mj-ea"/>
                <a:cs typeface="+mj-cs"/>
              </a:defRPr>
            </a:lvl1pPr>
          </a:lstStyle>
          <a:p>
            <a:r>
              <a:rPr lang="ru-RU" sz="2000" dirty="0">
                <a:solidFill>
                  <a:srgbClr val="0079AF"/>
                </a:solidFill>
              </a:rPr>
              <a:t>Брюссельская международная декларация по тестированию и управлению Лп</a:t>
            </a:r>
            <a:r>
              <a:rPr lang="ru-RU" sz="2000" dirty="0">
                <a:solidFill>
                  <a:srgbClr val="FF0000"/>
                </a:solidFill>
              </a:rPr>
              <a:t>(а)</a:t>
            </a:r>
            <a:endParaRPr lang="ru" sz="2000" dirty="0">
              <a:solidFill>
                <a:srgbClr val="FF0000"/>
              </a:solidFill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17E7BC-C6ED-E584-430A-32E3C3811677}"/>
              </a:ext>
            </a:extLst>
          </p:cNvPr>
          <p:cNvSpPr txBox="1"/>
          <p:nvPr/>
        </p:nvSpPr>
        <p:spPr>
          <a:xfrm>
            <a:off x="2212734" y="6466387"/>
            <a:ext cx="9979266" cy="425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sz="1050" kern="0" dirty="0">
                <a:solidFill>
                  <a:srgbClr val="000000"/>
                </a:solidFill>
                <a:latin typeface="Arial"/>
                <a:cs typeface="Arial"/>
              </a:rPr>
              <a:t>Kronenberg F, Bedlington N, Ademi Z, et al. The Brussels International Declaration on Lipoprotein(a) Testing and Management. </a:t>
            </a:r>
            <a:r>
              <a:rPr lang="ru-RU" sz="1050" kern="0" dirty="0">
                <a:solidFill>
                  <a:srgbClr val="000000"/>
                </a:solidFill>
                <a:latin typeface="Arial"/>
                <a:cs typeface="Arial"/>
              </a:rPr>
              <a:t>Atherosclerosis. 2025 Jul;406:119218. doi: 10.1016/j.atherosclerosis.2025.119218. Epub 2025 May 5. PMID: 40340180.</a:t>
            </a:r>
          </a:p>
        </p:txBody>
      </p:sp>
    </p:spTree>
    <p:extLst>
      <p:ext uri="{BB962C8B-B14F-4D97-AF65-F5344CB8AC3E}">
        <p14:creationId xmlns:p14="http://schemas.microsoft.com/office/powerpoint/2010/main" val="3932140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static.kprf.ru/m/1600/1600/t/img/2025/07/547442587068176656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" y="170920"/>
            <a:ext cx="12090302" cy="639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6D86E0-4184-ACC0-EE91-45C00E1EFA29}"/>
              </a:ext>
            </a:extLst>
          </p:cNvPr>
          <p:cNvSpPr txBox="1"/>
          <p:nvPr/>
        </p:nvSpPr>
        <p:spPr>
          <a:xfrm>
            <a:off x="397934" y="6539677"/>
            <a:ext cx="5650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Из личного архива </a:t>
            </a:r>
            <a:r>
              <a:rPr lang="ru-RU" sz="1000" dirty="0" err="1"/>
              <a:t>Лопотовского</a:t>
            </a:r>
            <a:r>
              <a:rPr lang="ru-RU" sz="1000" dirty="0"/>
              <a:t> П.Ю.</a:t>
            </a:r>
          </a:p>
        </p:txBody>
      </p:sp>
    </p:spTree>
    <p:extLst>
      <p:ext uri="{BB962C8B-B14F-4D97-AF65-F5344CB8AC3E}">
        <p14:creationId xmlns:p14="http://schemas.microsoft.com/office/powerpoint/2010/main" val="33272629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>
          <a:xfrm>
            <a:off x="868748" y="396340"/>
            <a:ext cx="10402224" cy="672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panose="020B0A04020102020204" pitchFamily="34" charset="0"/>
                <a:cs typeface="Arial Black" panose="020B0A040201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0" i="0" u="none" strike="noStrike" kern="1200" cap="none" spc="-1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Диспансерное наблюдение</a:t>
            </a:r>
            <a:r>
              <a:rPr kumimoji="0" lang="en-US" sz="2800" b="0" i="0" u="none" strike="noStrike" kern="1200" cap="none" spc="-1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 </a:t>
            </a:r>
            <a:r>
              <a:rPr kumimoji="0" lang="ru-RU" sz="2800" b="0" i="0" u="none" strike="noStrike" kern="1200" cap="none" spc="-1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за пациентами с гиперхолестеринемией</a:t>
            </a:r>
            <a:r>
              <a:rPr kumimoji="0" lang="ru-RU" sz="2800" b="0" i="0" u="none" strike="noStrike" kern="1200" cap="none" spc="-100" normalizeH="0" baseline="300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49247" y="1983939"/>
            <a:ext cx="41482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</a:rPr>
              <a:t>Диспансерное наблюдение устанавливается в течение </a:t>
            </a:r>
            <a:r>
              <a:rPr lang="ru-RU" sz="1600" b="1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</a:rPr>
              <a:t>3 рабочих дней </a:t>
            </a:r>
            <a:r>
              <a:rPr lang="ru-RU" sz="1600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</a:rPr>
              <a:t>после: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3904" y="1608134"/>
            <a:ext cx="47017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</a:rPr>
              <a:t>установления диагноза при оказании медицинской помощи в амбулаторных условиях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73904" y="2343504"/>
            <a:ext cx="44370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</a:rPr>
              <a:t>получения выписного эпикриза из медицинской карты стационарного больного</a:t>
            </a:r>
          </a:p>
        </p:txBody>
      </p:sp>
      <p:sp>
        <p:nvSpPr>
          <p:cNvPr id="11" name="Oval 10"/>
          <p:cNvSpPr/>
          <p:nvPr/>
        </p:nvSpPr>
        <p:spPr>
          <a:xfrm>
            <a:off x="961390" y="1805725"/>
            <a:ext cx="4509247" cy="885964"/>
          </a:xfrm>
          <a:prstGeom prst="ellipse">
            <a:avLst/>
          </a:prstGeom>
          <a:noFill/>
          <a:ln w="28575">
            <a:solidFill>
              <a:srgbClr val="0036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10000"/>
                </a:schemeClr>
              </a:solidFill>
              <a:latin typeface="Gill Sans Nova" panose="020B0602020104020203" pitchFamily="34" charset="0"/>
            </a:endParaRPr>
          </a:p>
        </p:txBody>
      </p:sp>
      <p:cxnSp>
        <p:nvCxnSpPr>
          <p:cNvPr id="13" name="Straight Arrow Connector 12"/>
          <p:cNvCxnSpPr>
            <a:stCxn id="11" idx="6"/>
          </p:cNvCxnSpPr>
          <p:nvPr/>
        </p:nvCxnSpPr>
        <p:spPr>
          <a:xfrm flipV="1">
            <a:off x="5470637" y="1922267"/>
            <a:ext cx="995908" cy="326440"/>
          </a:xfrm>
          <a:prstGeom prst="straightConnector1">
            <a:avLst/>
          </a:prstGeom>
          <a:ln w="19050">
            <a:solidFill>
              <a:srgbClr val="0036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441464" y="2263704"/>
            <a:ext cx="932440" cy="346234"/>
          </a:xfrm>
          <a:prstGeom prst="straightConnector1">
            <a:avLst/>
          </a:prstGeom>
          <a:ln w="19050">
            <a:solidFill>
              <a:srgbClr val="0036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168618" y="3601474"/>
            <a:ext cx="96423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</a:rPr>
              <a:t>Руководитель медицинской организации осуществляет организацию ДН и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</a:rPr>
              <a:t>обеспечивает: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0618" y="6450521"/>
            <a:ext cx="1095006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8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Приказ Министерства здравоохранения РФ от 15 марта 2022 г. N 168н «Об утверждении порядка проведения диспансерного наблюдения за взрослыми»</a:t>
            </a:r>
            <a:r>
              <a:rPr lang="en-US" sz="8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 </a:t>
            </a:r>
            <a:r>
              <a:rPr lang="en-US" sz="8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  <a:hlinkClick r:id="rId2"/>
              </a:rPr>
              <a:t>https://internet.garant.ru/#/document/404523658</a:t>
            </a:r>
            <a:r>
              <a:rPr lang="en-US" sz="8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.</a:t>
            </a:r>
            <a:endParaRPr lang="ru-RU" sz="800" dirty="0">
              <a:solidFill>
                <a:schemeClr val="bg2">
                  <a:lumMod val="10000"/>
                </a:schemeClr>
              </a:solidFill>
              <a:latin typeface="Gill Sans Nova" panose="020B0602020104020203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: Rounded Corners 2"/>
          <p:cNvSpPr/>
          <p:nvPr/>
        </p:nvSpPr>
        <p:spPr>
          <a:xfrm>
            <a:off x="868748" y="3429000"/>
            <a:ext cx="10402225" cy="2857393"/>
          </a:xfrm>
          <a:prstGeom prst="roundRect">
            <a:avLst/>
          </a:prstGeom>
          <a:noFill/>
          <a:ln>
            <a:solidFill>
              <a:srgbClr val="0061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10000"/>
                </a:schemeClr>
              </a:solidFill>
              <a:latin typeface="Gill Sans Nova" panose="020B06020201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8618" y="4012910"/>
            <a:ext cx="9907018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О</a:t>
            </a:r>
            <a:r>
              <a:rPr lang="ru-RU" sz="1600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хват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ДН </a:t>
            </a:r>
            <a:r>
              <a:rPr lang="ru-RU" sz="1600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лиц с хроническими неинфекционными заболеваниями и лиц с высоким и очень высоким сердечно-сосудистым риском, </a:t>
            </a:r>
            <a:r>
              <a:rPr lang="ru-RU" sz="1600" b="1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не менее 70%</a:t>
            </a:r>
            <a:endParaRPr lang="ru-RU" sz="1600" b="1" dirty="0">
              <a:solidFill>
                <a:schemeClr val="bg2">
                  <a:lumMod val="10000"/>
                </a:schemeClr>
              </a:solidFill>
              <a:latin typeface="Gill Sans Nova" panose="020B0602020104020203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О</a:t>
            </a:r>
            <a:r>
              <a:rPr lang="ru-RU" sz="1600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хват ДН лиц старше трудоспособного возраста, из числа подлежащих ему, </a:t>
            </a:r>
            <a:r>
              <a:rPr lang="ru-RU" sz="1600" b="1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не менее 90%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У</a:t>
            </a:r>
            <a:r>
              <a:rPr lang="ru-RU" sz="1600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становление ДН медицинским работником в утвержденные сроки (</a:t>
            </a:r>
            <a:r>
              <a:rPr lang="ru-RU" sz="1600" b="1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3 рабочих дня</a:t>
            </a:r>
            <a:r>
              <a:rPr lang="ru-RU" sz="1600" i="0" u="none" strike="noStrike" baseline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)</a:t>
            </a:r>
          </a:p>
          <a:p>
            <a:pPr marL="285750" indent="-285750"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Calibri" panose="020F0502020204030204" pitchFamily="34" charset="0"/>
              </a:rPr>
              <a:t>Д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/>
                <a:latin typeface="Gill Sans Nova" panose="020B0602020104020203" pitchFamily="34" charset="0"/>
                <a:cs typeface="Calibri" panose="020F0502020204030204" pitchFamily="34" charset="0"/>
              </a:rPr>
              <a:t>остижение целевых значений показателей состояния здоровья в соответствии с клиническими рекомендациями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/>
          <p:cNvSpPr/>
          <p:nvPr/>
        </p:nvSpPr>
        <p:spPr>
          <a:xfrm>
            <a:off x="183583" y="907644"/>
            <a:ext cx="11814740" cy="5630228"/>
          </a:xfrm>
          <a:prstGeom prst="roundRect">
            <a:avLst>
              <a:gd name="adj" fmla="val 6648"/>
            </a:avLst>
          </a:prstGeom>
          <a:solidFill>
            <a:srgbClr val="DFEBF9">
              <a:alpha val="49804"/>
            </a:srgbClr>
          </a:solidFill>
          <a:ln>
            <a:solidFill>
              <a:srgbClr val="00366C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Gill Sans Nova" panose="020B06020201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697" y="6592301"/>
            <a:ext cx="1219581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buAutoNum type="arabicPeriod"/>
            </a:pPr>
            <a:r>
              <a:rPr lang="ru-RU" sz="8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Приказ Министерства здравоохранения РФ от 15 марта 2022 г. N 168н «Об утверждении порядка проведения диспансерного наблюдения за взрослыми» </a:t>
            </a:r>
            <a:r>
              <a:rPr lang="en-US" sz="8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  <a:hlinkClick r:id="rId2"/>
              </a:rPr>
              <a:t>https://internet.garant.ru/#/document/404523658</a:t>
            </a:r>
            <a:r>
              <a:rPr lang="en-US" sz="80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.</a:t>
            </a:r>
            <a:endParaRPr lang="ru-RU" sz="800" dirty="0">
              <a:solidFill>
                <a:schemeClr val="bg2">
                  <a:lumMod val="10000"/>
                </a:schemeClr>
              </a:solidFill>
              <a:latin typeface="Gill Sans Nova" panose="020B0602020104020203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 descr="Doctor female with solid fill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2752" y="2318914"/>
            <a:ext cx="1040158" cy="1040158"/>
          </a:xfrm>
          <a:prstGeom prst="rect">
            <a:avLst/>
          </a:prstGeom>
        </p:spPr>
      </p:pic>
      <p:sp>
        <p:nvSpPr>
          <p:cNvPr id="6" name="Title 1"/>
          <p:cNvSpPr txBox="1"/>
          <p:nvPr/>
        </p:nvSpPr>
        <p:spPr>
          <a:xfrm>
            <a:off x="279205" y="2073013"/>
            <a:ext cx="1865278" cy="190366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panose="020B0A04020102020204" pitchFamily="34" charset="0"/>
                <a:cs typeface="Arial Black" panose="020B0A040201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1200" cap="none" spc="-100" normalizeH="0" baseline="300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Терапевт и/или Кардиолог</a:t>
            </a:r>
          </a:p>
        </p:txBody>
      </p:sp>
      <p:sp>
        <p:nvSpPr>
          <p:cNvPr id="12" name="Title 1"/>
          <p:cNvSpPr txBox="1"/>
          <p:nvPr/>
        </p:nvSpPr>
        <p:spPr>
          <a:xfrm>
            <a:off x="469439" y="4525605"/>
            <a:ext cx="1484810" cy="432169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panose="020B0A04020102020204" pitchFamily="34" charset="0"/>
                <a:cs typeface="Arial Black" panose="020B0A040201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1200" cap="none" spc="-100" normalizeH="0" baseline="300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Терапевт</a:t>
            </a:r>
          </a:p>
        </p:txBody>
      </p:sp>
      <p:sp>
        <p:nvSpPr>
          <p:cNvPr id="14" name="Rectangle: Rounded Corners 13"/>
          <p:cNvSpPr/>
          <p:nvPr/>
        </p:nvSpPr>
        <p:spPr>
          <a:xfrm>
            <a:off x="2336123" y="1677694"/>
            <a:ext cx="9353094" cy="2404450"/>
          </a:xfrm>
          <a:prstGeom prst="roundRect">
            <a:avLst>
              <a:gd name="adj" fmla="val 6648"/>
            </a:avLst>
          </a:prstGeom>
          <a:solidFill>
            <a:schemeClr val="bg1">
              <a:alpha val="50000"/>
            </a:schemeClr>
          </a:solidFill>
          <a:ln>
            <a:solidFill>
              <a:srgbClr val="00366C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Gill Sans Nova" panose="020B0602020104020203" pitchFamily="34" charset="0"/>
            </a:endParaRPr>
          </a:p>
        </p:txBody>
      </p:sp>
      <p:sp>
        <p:nvSpPr>
          <p:cNvPr id="17" name="Rectangle: Rounded Corners 16"/>
          <p:cNvSpPr/>
          <p:nvPr/>
        </p:nvSpPr>
        <p:spPr>
          <a:xfrm>
            <a:off x="2336123" y="4291351"/>
            <a:ext cx="9353094" cy="2152992"/>
          </a:xfrm>
          <a:prstGeom prst="roundRect">
            <a:avLst>
              <a:gd name="adj" fmla="val 6648"/>
            </a:avLst>
          </a:prstGeom>
          <a:solidFill>
            <a:schemeClr val="bg1">
              <a:alpha val="50000"/>
            </a:schemeClr>
          </a:solidFill>
          <a:ln>
            <a:solidFill>
              <a:srgbClr val="00366C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Gill Sans Nova" panose="020B0602020104020203" pitchFamily="34" charset="0"/>
            </a:endParaRPr>
          </a:p>
        </p:txBody>
      </p:sp>
      <p:sp>
        <p:nvSpPr>
          <p:cNvPr id="24" name="Title 1"/>
          <p:cNvSpPr txBox="1"/>
          <p:nvPr/>
        </p:nvSpPr>
        <p:spPr>
          <a:xfrm>
            <a:off x="2272845" y="1090625"/>
            <a:ext cx="8619991" cy="55054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panose="020B0A04020102020204" pitchFamily="34" charset="0"/>
                <a:cs typeface="Arial Black" panose="020B0A04020102020204" pitchFamily="34" charset="0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1200" cap="none" spc="-100" normalizeH="0" baseline="300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Хроническое заболевание, функциональное расстройство, иное состояние, при наличии которых устанавливается диспансерное наблюдение:</a:t>
            </a:r>
          </a:p>
        </p:txBody>
      </p:sp>
      <p:sp>
        <p:nvSpPr>
          <p:cNvPr id="18" name="Title 1"/>
          <p:cNvSpPr txBox="1"/>
          <p:nvPr/>
        </p:nvSpPr>
        <p:spPr>
          <a:xfrm>
            <a:off x="2464485" y="1824148"/>
            <a:ext cx="9063485" cy="21491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panose="020B0A04020102020204" pitchFamily="34" charset="0"/>
                <a:cs typeface="Arial Black" panose="020B0A04020102020204" pitchFamily="34" charset="0"/>
              </a:defRPr>
            </a:lvl1pPr>
          </a:lstStyle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Ишемическая болезнь сердца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Наличие аортокоронарного </a:t>
            </a:r>
            <a:r>
              <a:rPr lang="ru-RU" sz="1600" b="0" dirty="0" err="1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шунтового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 трансплантата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Наличие коронарного </a:t>
            </a:r>
            <a:r>
              <a:rPr lang="ru-RU" sz="1600" b="0" dirty="0" err="1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ангиопластичного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 имплантата трансплантата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Предсердно-желудочковая блокада и блокада левой ножки пучка [Гиса], другие нарушения проводимости, остановка сердца, пароксизмальная тахикардия, фибрилляция и трепетание предсердий, другие нарушения сердечного ритма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Наличие искусственного водителя сердечного ритма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Закупорка и стеноз сонной артерии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Нарушения обмена липопротеинов и другие </a:t>
            </a:r>
            <a:r>
              <a:rPr lang="ru-RU" sz="1600" b="0" dirty="0" err="1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липидемии</a:t>
            </a:r>
            <a:endParaRPr lang="ru-RU" sz="1600" b="0" dirty="0">
              <a:solidFill>
                <a:schemeClr val="bg2">
                  <a:lumMod val="10000"/>
                </a:schemeClr>
              </a:solidFill>
              <a:latin typeface="Gill Sans Nova" panose="020B0602020104020203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889841" y="152410"/>
            <a:ext cx="10402224" cy="67207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panose="020B0A04020102020204" pitchFamily="34" charset="0"/>
                <a:cs typeface="Arial Black" panose="020B0A040201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Контроль уровня ХС ЛНП у</a:t>
            </a:r>
            <a:r>
              <a:rPr kumimoji="0" lang="ru-RU" sz="2800" b="0" i="0" u="none" strike="noStrike" kern="1200" cap="none" spc="-10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 пациентов кардиологического профиля</a:t>
            </a:r>
            <a:r>
              <a:rPr kumimoji="0" lang="ru-RU" sz="2800" b="0" i="0" u="none" strike="noStrike" kern="1200" cap="none" spc="-100" normalizeH="0" baseline="300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9" name="Graphic 8" descr="Doctor male with solid fill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32687" y="2384912"/>
            <a:ext cx="1040158" cy="955555"/>
          </a:xfrm>
          <a:prstGeom prst="rect">
            <a:avLst/>
          </a:prstGeom>
        </p:spPr>
      </p:pic>
      <p:sp>
        <p:nvSpPr>
          <p:cNvPr id="11" name="Title 1"/>
          <p:cNvSpPr txBox="1"/>
          <p:nvPr/>
        </p:nvSpPr>
        <p:spPr>
          <a:xfrm>
            <a:off x="2480927" y="4466754"/>
            <a:ext cx="9063485" cy="1846964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 spc="-100" baseline="0">
                <a:solidFill>
                  <a:schemeClr val="tx1"/>
                </a:solidFill>
                <a:latin typeface="+mj-lt"/>
                <a:ea typeface="Arial Black" panose="020B0A04020102020204" pitchFamily="34" charset="0"/>
                <a:cs typeface="Arial Black" panose="020B0A04020102020204" pitchFamily="34" charset="0"/>
              </a:defRPr>
            </a:lvl1pPr>
          </a:lstStyle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Инсулиннезависимый сахарный диабет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Последствия субарахноидального кровоизлияния</a:t>
            </a:r>
            <a:r>
              <a:rPr lang="ru-RU" sz="1600" b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, внутричерепного 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кровоизлияния, другого </a:t>
            </a:r>
            <a:r>
              <a:rPr lang="ru-RU" sz="1600" b="0" dirty="0" err="1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нетравмитического</a:t>
            </a: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 внутричерепного кровоизлияния,  последствия инфаркта мозга и инсульта, не уточненные как кровоизлияния или инфаркт мозг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Другие уточненные поражения сосудов мозга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1600" b="0" dirty="0">
                <a:solidFill>
                  <a:schemeClr val="bg2">
                    <a:lumMod val="10000"/>
                  </a:schemeClr>
                </a:solidFill>
                <a:latin typeface="Gill Sans Nova" panose="020B0602020104020203" pitchFamily="34" charset="0"/>
                <a:cs typeface="Arial" panose="020B0604020202020204" pitchFamily="34" charset="0"/>
              </a:rPr>
              <a:t>Состояние после перенесенной острой почечной недостаточности, пациенты в стабильном состоянии, с хронической почечной недостаточностью (ХБП) 1 стадии; пациенты, страдающие ХБП в стабильном состоянии с хронической почечной недостаточностью 1  стадии</a:t>
            </a:r>
          </a:p>
        </p:txBody>
      </p:sp>
      <p:pic>
        <p:nvPicPr>
          <p:cNvPr id="13" name="Graphic 12" descr="Doctor female with solid fill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765" y="4850393"/>
            <a:ext cx="1040158" cy="10401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690" y="311150"/>
            <a:ext cx="10866755" cy="454660"/>
          </a:xfrm>
        </p:spPr>
        <p:txBody>
          <a:bodyPr>
            <a:normAutofit fontScale="90000"/>
          </a:bodyPr>
          <a:lstStyle/>
          <a:p>
            <a:r>
              <a:rPr lang="ru-RU" altLang="ru-RU" sz="4000"/>
              <a:t>Структура смертности по заболевания в РФ 2024</a:t>
            </a:r>
            <a:r>
              <a:rPr lang="ru-RU" altLang="ru-RU"/>
              <a:t> </a:t>
            </a:r>
          </a:p>
        </p:txBody>
      </p:sp>
      <p:graphicFrame>
        <p:nvGraphicFramePr>
          <p:cNvPr id="4" name="Замещающее содержимое 3"/>
          <p:cNvGraphicFramePr>
            <a:graphicFrameLocks noGrp="1"/>
          </p:cNvGraphicFramePr>
          <p:nvPr>
            <p:ph idx="1"/>
          </p:nvPr>
        </p:nvGraphicFramePr>
        <p:xfrm>
          <a:off x="387350" y="1236345"/>
          <a:ext cx="11195050" cy="542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овое поле 4"/>
          <p:cNvSpPr txBox="1"/>
          <p:nvPr/>
        </p:nvSpPr>
        <p:spPr>
          <a:xfrm>
            <a:off x="98425" y="6447155"/>
            <a:ext cx="11979910" cy="307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en-US" sz="1400"/>
              <a:t>Данные</a:t>
            </a:r>
            <a:r>
              <a:rPr lang="en-US" altLang="ru-RU" sz="1400"/>
              <a:t> </a:t>
            </a:r>
            <a:r>
              <a:rPr lang="en-US" altLang="en-US" sz="1400"/>
              <a:t>представлены</a:t>
            </a:r>
            <a:r>
              <a:rPr lang="en-US" altLang="ru-RU" sz="1400"/>
              <a:t> </a:t>
            </a:r>
            <a:r>
              <a:rPr lang="en-US" altLang="en-US" sz="1400"/>
              <a:t>из</a:t>
            </a:r>
            <a:r>
              <a:rPr lang="en-US" altLang="ru-RU" sz="1400"/>
              <a:t> </a:t>
            </a:r>
            <a:r>
              <a:rPr lang="" altLang="en-US" sz="1400"/>
              <a:t>«</a:t>
            </a:r>
            <a:r>
              <a:rPr lang="en-US" altLang="en-US" sz="1400"/>
              <a:t>Российский</a:t>
            </a:r>
            <a:r>
              <a:rPr lang="en-US" altLang="ru-RU" sz="1400"/>
              <a:t> </a:t>
            </a:r>
            <a:r>
              <a:rPr lang="en-US" altLang="en-US" sz="1400"/>
              <a:t>статистический</a:t>
            </a:r>
            <a:r>
              <a:rPr lang="en-US" altLang="ru-RU" sz="1400"/>
              <a:t> </a:t>
            </a:r>
            <a:r>
              <a:rPr lang="en-US" altLang="en-US" sz="1400"/>
              <a:t>ежегодник</a:t>
            </a:r>
            <a:r>
              <a:rPr lang="en-US" altLang="ru-RU" sz="1400"/>
              <a:t> 2024</a:t>
            </a:r>
            <a:r>
              <a:rPr lang="" altLang="en-US" sz="1400"/>
              <a:t>»</a:t>
            </a:r>
            <a:r>
              <a:rPr lang="en-US" altLang="ru-RU" sz="1400"/>
              <a:t> </a:t>
            </a:r>
            <a:r>
              <a:rPr lang="" altLang="en-US" sz="1400"/>
              <a:t>«</a:t>
            </a:r>
            <a:r>
              <a:rPr lang="en-US" altLang="en-US" sz="1400"/>
              <a:t>Здравоохранение</a:t>
            </a:r>
            <a:r>
              <a:rPr lang="en-US" altLang="ru-RU" sz="1400"/>
              <a:t> </a:t>
            </a:r>
            <a:r>
              <a:rPr lang="en-US" altLang="en-US" sz="1400"/>
              <a:t>в</a:t>
            </a:r>
            <a:r>
              <a:rPr lang="en-US" altLang="ru-RU" sz="1400"/>
              <a:t> </a:t>
            </a:r>
            <a:r>
              <a:rPr lang="en-US" altLang="en-US" sz="1400"/>
              <a:t>России</a:t>
            </a:r>
            <a:r>
              <a:rPr lang="en-US" altLang="ru-RU" sz="1400"/>
              <a:t> 2024</a:t>
            </a:r>
            <a:r>
              <a:rPr lang="" altLang="en-US" sz="1400"/>
              <a:t>»</a:t>
            </a:r>
            <a:r>
              <a:rPr lang="en-US" altLang="ru-RU"/>
              <a:t> </a:t>
            </a:r>
            <a:endParaRPr lang="ru-RU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5"/>
          <p:cNvSpPr txBox="1"/>
          <p:nvPr/>
        </p:nvSpPr>
        <p:spPr>
          <a:xfrm>
            <a:off x="600075" y="429582"/>
            <a:ext cx="12021392" cy="847073"/>
          </a:xfr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spc="-1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-10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</a:rPr>
              <a:t>Цель Федерального проекта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-10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</a:rPr>
              <a:t>«Борьба с сердечно-сосудистыми заболеваниями»</a:t>
            </a:r>
            <a:endParaRPr kumimoji="0" lang="ru-RU" sz="1800" b="1" i="0" u="none" strike="noStrike" kern="1200" cap="none" spc="-100" normalizeH="0" baseline="0" noProof="0" dirty="0">
              <a:ln>
                <a:noFill/>
              </a:ln>
              <a:solidFill>
                <a:schemeClr val="tx2">
                  <a:lumMod val="90000"/>
                  <a:lumOff val="10000"/>
                </a:schemeClr>
              </a:solidFill>
              <a:effectLst/>
              <a:uLnTx/>
              <a:uFillTx/>
              <a:latin typeface="Gill Sans Nova" panose="020B0602020104020203" pitchFamily="34" charset="0"/>
            </a:endParaRPr>
          </a:p>
        </p:txBody>
      </p:sp>
      <p:sp>
        <p:nvSpPr>
          <p:cNvPr id="16" name="Прямоугольник: скругленные углы 16"/>
          <p:cNvSpPr/>
          <p:nvPr/>
        </p:nvSpPr>
        <p:spPr>
          <a:xfrm>
            <a:off x="3521193" y="3015005"/>
            <a:ext cx="1547764" cy="761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just" defTabSz="1625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Увеличить в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l Sans Nova" panose="020B0602020104020203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0075" y="6313002"/>
            <a:ext cx="112299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Паспорт федерального проекта «Борьба с Сердечно-сосудистыми заболеваниями»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  <a:hlinkClick r:id="rId2"/>
              </a:rPr>
              <a:t>https://xn--80aapampemcchfmo7a3c9ehj.xn--p1ai/new-projects/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  <a:hlinkClick r:id="rId2"/>
              </a:rPr>
              <a:t>prodolzhitelnaya-i-aktivnaya-zhizn/</a:t>
            </a:r>
            <a:r>
              <a:rPr kumimoji="0" lang="ru-RU" sz="9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..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Gill Sans Nova" panose="020B0602020104020203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5"/>
          <p:cNvSpPr txBox="1"/>
          <p:nvPr/>
        </p:nvSpPr>
        <p:spPr>
          <a:xfrm>
            <a:off x="623888" y="1326355"/>
            <a:ext cx="11229975" cy="517386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spc="-1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dirty="0">
                <a:solidFill>
                  <a:schemeClr val="tx2">
                    <a:lumMod val="90000"/>
                    <a:lumOff val="10000"/>
                  </a:schemeClr>
                </a:solidFill>
                <a:latin typeface="Gill Sans Nova" panose="020B0602020104020203" pitchFamily="34" charset="0"/>
              </a:rPr>
              <a:t>в рамках </a:t>
            </a:r>
            <a:r>
              <a:rPr kumimoji="0" lang="ru-RU" sz="2000" b="1" i="0" u="none" strike="noStrike" kern="1200" cap="none" spc="-100" normalizeH="0" baseline="0" noProof="0" dirty="0">
                <a:ln>
                  <a:noFill/>
                </a:ln>
                <a:solidFill>
                  <a:schemeClr val="tx2">
                    <a:lumMod val="90000"/>
                    <a:lumOff val="10000"/>
                  </a:schemeClr>
                </a:solidFill>
                <a:effectLst/>
                <a:uLnTx/>
                <a:uFillTx/>
                <a:latin typeface="Gill Sans Nova" panose="020B0602020104020203" pitchFamily="34" charset="0"/>
              </a:rPr>
              <a:t>Национального проекта «Продолжительная и активная жизнь», 2025-2030 гг.</a:t>
            </a:r>
          </a:p>
        </p:txBody>
      </p:sp>
      <p:pic>
        <p:nvPicPr>
          <p:cNvPr id="1026" name="Picture 2" descr="Что такое цель, как ее правильно выбрать и достичь результат постановки?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27" y="2550563"/>
            <a:ext cx="2488530" cy="2488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: скругленные углы 16"/>
          <p:cNvSpPr/>
          <p:nvPr/>
        </p:nvSpPr>
        <p:spPr>
          <a:xfrm>
            <a:off x="6473300" y="2902957"/>
            <a:ext cx="4856273" cy="109805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just" defTabSz="1625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раза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 число лиц с болезнями системы кровообращения (БСК),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проживших предыдущий год без острых сердечно-сосудистых событий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Nova" panose="020B0602020104020203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: скругленные углы 16"/>
          <p:cNvSpPr/>
          <p:nvPr/>
        </p:nvSpPr>
        <p:spPr>
          <a:xfrm>
            <a:off x="5322118" y="3015005"/>
            <a:ext cx="1547764" cy="761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just" defTabSz="1625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Nova" panose="020B0602020104020203" pitchFamily="34" charset="0"/>
                <a:cs typeface="Arial" panose="020B0604020202020204" pitchFamily="34" charset="0"/>
              </a:rPr>
              <a:t>2,5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Gill Sans Nova" panose="020B0602020104020203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04838" y="402010"/>
            <a:ext cx="111554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srgbClr val="002068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Развитие и прогрессирование дислипидемии и атеросклероза</a:t>
            </a:r>
            <a:endParaRPr lang="ru-RU"/>
          </a:p>
        </p:txBody>
      </p:sp>
      <p:sp>
        <p:nvSpPr>
          <p:cNvPr id="14" name="Text Placeholder 5"/>
          <p:cNvSpPr txBox="1"/>
          <p:nvPr/>
        </p:nvSpPr>
        <p:spPr>
          <a:xfrm>
            <a:off x="1" y="6060645"/>
            <a:ext cx="11772898" cy="79735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460A9"/>
              </a:buClr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460A9"/>
              </a:buClr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460A9"/>
              </a:buClr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65605" indent="-228600">
              <a:buFont typeface="+mj-lt"/>
              <a:buAutoNum type="arabicPeriod"/>
              <a:defRPr/>
            </a:pPr>
            <a:r>
              <a:rPr lang="en-US" sz="800">
                <a:solidFill>
                  <a:srgbClr val="000000"/>
                </a:solidFill>
              </a:rPr>
              <a:t>Douglas PS, et al. N Engl J Med. 2015;372(14):1291–1300; </a:t>
            </a:r>
          </a:p>
          <a:p>
            <a:pPr marL="1665605" indent="-228600">
              <a:buFont typeface="+mj-lt"/>
              <a:buAutoNum type="arabicPeriod"/>
              <a:defRPr/>
            </a:pPr>
            <a:r>
              <a:rPr lang="en-US" sz="800">
                <a:solidFill>
                  <a:srgbClr val="000000"/>
                </a:solidFill>
              </a:rPr>
              <a:t>Stone GW, et al. N Engl J Med. 2011;364(3):226–235. </a:t>
            </a:r>
          </a:p>
        </p:txBody>
      </p:sp>
      <p:sp>
        <p:nvSpPr>
          <p:cNvPr id="15" name="Rectangle: Rounded Corners 104"/>
          <p:cNvSpPr/>
          <p:nvPr/>
        </p:nvSpPr>
        <p:spPr>
          <a:xfrm>
            <a:off x="558801" y="1187664"/>
            <a:ext cx="11168062" cy="28129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0" rIns="91440" bIns="0" rtlCol="0" anchor="ctr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Первичная гиперлипидемия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8591" y="4094882"/>
            <a:ext cx="1056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Низкий риск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&lt;5%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13942" y="4094882"/>
            <a:ext cx="1056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0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Умеренный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5%-&lt;7.5%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30915" y="4094882"/>
            <a:ext cx="11388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0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риск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7.5%-&lt;20%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74197" y="4094882"/>
            <a:ext cx="13191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00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Очень высокий </a:t>
            </a: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риск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≥20%</a:t>
            </a:r>
          </a:p>
        </p:txBody>
      </p:sp>
      <p:cxnSp>
        <p:nvCxnSpPr>
          <p:cNvPr id="20" name="Straight Arrow Connector 109"/>
          <p:cNvCxnSpPr/>
          <p:nvPr/>
        </p:nvCxnSpPr>
        <p:spPr>
          <a:xfrm>
            <a:off x="4977292" y="4040897"/>
            <a:ext cx="1129301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110"/>
          <p:cNvCxnSpPr/>
          <p:nvPr/>
        </p:nvCxnSpPr>
        <p:spPr>
          <a:xfrm>
            <a:off x="6135677" y="4040897"/>
            <a:ext cx="1129301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111"/>
          <p:cNvCxnSpPr/>
          <p:nvPr/>
        </p:nvCxnSpPr>
        <p:spPr>
          <a:xfrm>
            <a:off x="7280434" y="4040897"/>
            <a:ext cx="1129301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112"/>
          <p:cNvCxnSpPr/>
          <p:nvPr/>
        </p:nvCxnSpPr>
        <p:spPr>
          <a:xfrm>
            <a:off x="3821941" y="4040897"/>
            <a:ext cx="1129301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113"/>
          <p:cNvCxnSpPr/>
          <p:nvPr/>
        </p:nvCxnSpPr>
        <p:spPr>
          <a:xfrm>
            <a:off x="8453080" y="4040897"/>
            <a:ext cx="2340681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548817" y="4094882"/>
            <a:ext cx="214124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Очень высокий риск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09770" y="3606788"/>
            <a:ext cx="17203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Риск развития АССЗ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Первичная профилактика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68085" y="3619788"/>
            <a:ext cx="1702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После СС события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Вторичная профилактика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9" name="Picture 130" descr="https://openheart.bmj.com/content/openhrt/5/2/e000861/F1.large.jpg?width=800&amp;height=600&amp;carousel=1"/>
          <p:cNvPicPr>
            <a:picLocks noChangeAspect="1" noChangeArrowheads="1"/>
          </p:cNvPicPr>
          <p:nvPr/>
        </p:nvPicPr>
        <p:blipFill rotWithShape="1">
          <a:blip r:embed="rId2" cstate="hqprint"/>
          <a:srcRect/>
          <a:stretch>
            <a:fillRect/>
          </a:stretch>
        </p:blipFill>
        <p:spPr bwMode="auto">
          <a:xfrm>
            <a:off x="1443952" y="1662842"/>
            <a:ext cx="9004503" cy="1980887"/>
          </a:xfrm>
          <a:custGeom>
            <a:avLst/>
            <a:gdLst>
              <a:gd name="connsiteX0" fmla="*/ 0 w 8439122"/>
              <a:gd name="connsiteY0" fmla="*/ 0 h 1856509"/>
              <a:gd name="connsiteX1" fmla="*/ 8439122 w 8439122"/>
              <a:gd name="connsiteY1" fmla="*/ 0 h 1856509"/>
              <a:gd name="connsiteX2" fmla="*/ 8439122 w 8439122"/>
              <a:gd name="connsiteY2" fmla="*/ 1856509 h 1856509"/>
              <a:gd name="connsiteX3" fmla="*/ 7799373 w 8439122"/>
              <a:gd name="connsiteY3" fmla="*/ 1856509 h 1856509"/>
              <a:gd name="connsiteX4" fmla="*/ 7720792 w 8439122"/>
              <a:gd name="connsiteY4" fmla="*/ 1837459 h 1856509"/>
              <a:gd name="connsiteX5" fmla="*/ 7206442 w 8439122"/>
              <a:gd name="connsiteY5" fmla="*/ 1685059 h 1856509"/>
              <a:gd name="connsiteX6" fmla="*/ 7104842 w 8439122"/>
              <a:gd name="connsiteY6" fmla="*/ 1672359 h 1856509"/>
              <a:gd name="connsiteX7" fmla="*/ 6984192 w 8439122"/>
              <a:gd name="connsiteY7" fmla="*/ 1672359 h 1856509"/>
              <a:gd name="connsiteX8" fmla="*/ 0 w 8439122"/>
              <a:gd name="connsiteY8" fmla="*/ 1375294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39122" h="1856509">
                <a:moveTo>
                  <a:pt x="0" y="0"/>
                </a:moveTo>
                <a:lnTo>
                  <a:pt x="8439122" y="0"/>
                </a:lnTo>
                <a:lnTo>
                  <a:pt x="8439122" y="1856509"/>
                </a:lnTo>
                <a:lnTo>
                  <a:pt x="7799373" y="1856509"/>
                </a:lnTo>
                <a:lnTo>
                  <a:pt x="7720792" y="1837459"/>
                </a:lnTo>
                <a:lnTo>
                  <a:pt x="7206442" y="1685059"/>
                </a:lnTo>
                <a:lnTo>
                  <a:pt x="7104842" y="1672359"/>
                </a:lnTo>
                <a:lnTo>
                  <a:pt x="6984192" y="1672359"/>
                </a:lnTo>
                <a:lnTo>
                  <a:pt x="0" y="137529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242965" y="3223724"/>
            <a:ext cx="111889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Эндотелиальная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000" b="1">
                <a:solidFill>
                  <a:srgbClr val="000000"/>
                </a:solidFill>
                <a:latin typeface="Arial" panose="020B0604020202020204"/>
              </a:rPr>
              <a:t>дисфункция</a:t>
            </a:r>
            <a:endParaRPr kumimoji="0" lang="en-IN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21456" y="1694294"/>
            <a:ext cx="347852" cy="153888"/>
          </a:xfrm>
          <a:prstGeom prst="rect">
            <a:avLst/>
          </a:prstGeom>
          <a:solidFill>
            <a:srgbClr val="FBFFFB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Intima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51450" y="1694294"/>
            <a:ext cx="347852" cy="153888"/>
          </a:xfrm>
          <a:prstGeom prst="rect">
            <a:avLst/>
          </a:prstGeom>
          <a:solidFill>
            <a:srgbClr val="FBFFFB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Media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82976" y="1698712"/>
            <a:ext cx="575386" cy="153888"/>
          </a:xfrm>
          <a:prstGeom prst="rect">
            <a:avLst/>
          </a:prstGeom>
          <a:solidFill>
            <a:srgbClr val="FBFFFB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Adventitia</a:t>
            </a:r>
          </a:p>
        </p:txBody>
      </p:sp>
      <p:cxnSp>
        <p:nvCxnSpPr>
          <p:cNvPr id="34" name="Straight Arrow Connector 136"/>
          <p:cNvCxnSpPr/>
          <p:nvPr/>
        </p:nvCxnSpPr>
        <p:spPr>
          <a:xfrm>
            <a:off x="1520402" y="1592505"/>
            <a:ext cx="3391560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137"/>
          <p:cNvCxnSpPr/>
          <p:nvPr/>
        </p:nvCxnSpPr>
        <p:spPr>
          <a:xfrm>
            <a:off x="6994917" y="1592505"/>
            <a:ext cx="3391560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324545" y="1721069"/>
            <a:ext cx="765732" cy="153888"/>
          </a:xfrm>
          <a:prstGeom prst="rect">
            <a:avLst/>
          </a:prstGeom>
          <a:solidFill>
            <a:srgbClr val="FBFFFB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Тромбоз</a:t>
            </a:r>
            <a:endParaRPr kumimoji="0" lang="en-IN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200447" y="1694294"/>
            <a:ext cx="1455527" cy="307777"/>
          </a:xfrm>
          <a:prstGeom prst="rect">
            <a:avLst/>
          </a:prstGeom>
          <a:solidFill>
            <a:srgbClr val="FBFFFB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Кальцифицированная</a:t>
            </a:r>
            <a:r>
              <a:rPr kumimoji="0" lang="ru-RU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000" b="1">
                <a:solidFill>
                  <a:srgbClr val="000000"/>
                </a:solidFill>
                <a:latin typeface="Arial" panose="020B0604020202020204"/>
              </a:rPr>
              <a:t>бляшка</a:t>
            </a:r>
            <a:endParaRPr kumimoji="0" lang="en-IN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36299" y="3328386"/>
            <a:ext cx="135133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Накопление липидов</a:t>
            </a:r>
            <a:endParaRPr kumimoji="0" lang="en-IN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12326" y="3389000"/>
            <a:ext cx="160460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Некальцифицированная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000" b="1">
                <a:solidFill>
                  <a:srgbClr val="000000"/>
                </a:solidFill>
                <a:latin typeface="Arial" panose="020B0604020202020204"/>
              </a:rPr>
              <a:t>бляшка</a:t>
            </a:r>
            <a:endParaRPr kumimoji="0" lang="en-IN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18081" y="3456779"/>
            <a:ext cx="100668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Разрыв бляшки</a:t>
            </a:r>
            <a:endParaRPr kumimoji="0" lang="en-IN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983628" y="2434849"/>
            <a:ext cx="99668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СС событие: ИМ, ИИ</a:t>
            </a:r>
            <a:r>
              <a:rPr lang="ru-RU" sz="1200" b="1">
                <a:solidFill>
                  <a:schemeClr val="accent6"/>
                </a:solidFill>
                <a:latin typeface="Arial" panose="020B0604020202020204"/>
              </a:rPr>
              <a:t> или </a:t>
            </a:r>
            <a:r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ЗПА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44" name="Straight Arrow Connector 144"/>
          <p:cNvCxnSpPr/>
          <p:nvPr/>
        </p:nvCxnSpPr>
        <p:spPr>
          <a:xfrm>
            <a:off x="9044064" y="2541484"/>
            <a:ext cx="1778188" cy="0"/>
          </a:xfrm>
          <a:prstGeom prst="straightConnector1">
            <a:avLst/>
          </a:prstGeom>
          <a:ln w="28575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145"/>
          <p:cNvGrpSpPr/>
          <p:nvPr/>
        </p:nvGrpSpPr>
        <p:grpSpPr>
          <a:xfrm>
            <a:off x="5647532" y="2261901"/>
            <a:ext cx="1206020" cy="314806"/>
            <a:chOff x="5693569" y="2677575"/>
            <a:chExt cx="1206020" cy="314806"/>
          </a:xfrm>
        </p:grpSpPr>
        <p:grpSp>
          <p:nvGrpSpPr>
            <p:cNvPr id="46" name="Group 146"/>
            <p:cNvGrpSpPr/>
            <p:nvPr/>
          </p:nvGrpSpPr>
          <p:grpSpPr>
            <a:xfrm>
              <a:off x="5693569" y="2677575"/>
              <a:ext cx="766762" cy="311384"/>
              <a:chOff x="5693569" y="2677575"/>
              <a:chExt cx="766762" cy="311384"/>
            </a:xfrm>
            <a:gradFill>
              <a:gsLst>
                <a:gs pos="11000">
                  <a:srgbClr val="CD847E"/>
                </a:gs>
                <a:gs pos="52000">
                  <a:srgbClr val="E1A197"/>
                </a:gs>
                <a:gs pos="100000">
                  <a:srgbClr val="F1BEB5"/>
                </a:gs>
              </a:gsLst>
              <a:lin ang="5400000" scaled="1"/>
            </a:gradFill>
          </p:grpSpPr>
          <p:sp>
            <p:nvSpPr>
              <p:cNvPr id="48" name="TextBox 47"/>
              <p:cNvSpPr txBox="1"/>
              <p:nvPr/>
            </p:nvSpPr>
            <p:spPr>
              <a:xfrm>
                <a:off x="5693569" y="2677575"/>
                <a:ext cx="766762" cy="184687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glow rad="50800">
                      <a:srgbClr val="FFFFFF">
                        <a:alpha val="40000"/>
                      </a:srgbClr>
                    </a:glow>
                  </a:effectLst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5693569" y="2835071"/>
                <a:ext cx="304800" cy="15388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glow rad="50800">
                      <a:srgbClr val="FFFFFF">
                        <a:alpha val="40000"/>
                      </a:srgbClr>
                    </a:glow>
                  </a:effectLst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5699672" y="2684604"/>
              <a:ext cx="119991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1000" b="0" i="0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>
                    <a:glow rad="50800">
                      <a:srgbClr val="FFFFFF">
                        <a:alpha val="40000"/>
                      </a:srgbClr>
                    </a:glow>
                  </a:effectLst>
                  <a:uLnTx/>
                  <a:uFillTx/>
                  <a:latin typeface="Arial" panose="020B0604020202020204"/>
                  <a:ea typeface="+mn-ea"/>
                  <a:cs typeface="+mn-cs"/>
                </a:rPr>
                <a:t>Провопалительные</a:t>
              </a:r>
              <a:r>
                <a:rPr kumimoji="0" lang="ru-RU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glow rad="50800">
                      <a:srgbClr val="FFFFFF">
                        <a:alpha val="40000"/>
                      </a:srgbClr>
                    </a:glow>
                  </a:effectLst>
                  <a:uLnTx/>
                  <a:uFillTx/>
                  <a:latin typeface="Arial" panose="020B0604020202020204"/>
                  <a:ea typeface="+mn-ea"/>
                  <a:cs typeface="+mn-cs"/>
                </a:rPr>
                <a:t> клетки</a:t>
              </a:r>
              <a:endPara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glow rad="50800">
                    <a:srgbClr val="FFFFFF">
                      <a:alpha val="40000"/>
                    </a:srgbClr>
                  </a:glow>
                </a:effectLst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50" name="Group 150"/>
          <p:cNvGrpSpPr/>
          <p:nvPr/>
        </p:nvGrpSpPr>
        <p:grpSpPr>
          <a:xfrm>
            <a:off x="7315515" y="2261901"/>
            <a:ext cx="899004" cy="314806"/>
            <a:chOff x="5693569" y="2677575"/>
            <a:chExt cx="899004" cy="314806"/>
          </a:xfrm>
        </p:grpSpPr>
        <p:grpSp>
          <p:nvGrpSpPr>
            <p:cNvPr id="51" name="Group 151"/>
            <p:cNvGrpSpPr/>
            <p:nvPr/>
          </p:nvGrpSpPr>
          <p:grpSpPr>
            <a:xfrm>
              <a:off x="5693569" y="2677575"/>
              <a:ext cx="891862" cy="311384"/>
              <a:chOff x="5693569" y="2677575"/>
              <a:chExt cx="891862" cy="311384"/>
            </a:xfrm>
            <a:gradFill>
              <a:gsLst>
                <a:gs pos="11000">
                  <a:srgbClr val="CD847E"/>
                </a:gs>
                <a:gs pos="52000">
                  <a:srgbClr val="E1A197"/>
                </a:gs>
                <a:gs pos="100000">
                  <a:srgbClr val="F1BEB5"/>
                </a:gs>
              </a:gsLst>
              <a:lin ang="5400000" scaled="1"/>
            </a:gradFill>
          </p:grpSpPr>
          <p:sp>
            <p:nvSpPr>
              <p:cNvPr id="53" name="TextBox 52"/>
              <p:cNvSpPr txBox="1"/>
              <p:nvPr/>
            </p:nvSpPr>
            <p:spPr>
              <a:xfrm>
                <a:off x="5693569" y="2677575"/>
                <a:ext cx="891862" cy="184687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glow rad="50800">
                      <a:srgbClr val="FFFFFF">
                        <a:alpha val="40000"/>
                      </a:srgbClr>
                    </a:glow>
                  </a:effectLst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5693569" y="2835071"/>
                <a:ext cx="304800" cy="153888"/>
              </a:xfrm>
              <a:prstGeom prst="rect">
                <a:avLst/>
              </a:prstGeom>
              <a:grp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N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glow rad="50800">
                      <a:srgbClr val="FFFFFF">
                        <a:alpha val="40000"/>
                      </a:srgbClr>
                    </a:glow>
                  </a:effectLst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5699673" y="2684604"/>
              <a:ext cx="8929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>
                    <a:glow rad="50800">
                      <a:srgbClr val="FFFFFF">
                        <a:alpha val="40000"/>
                      </a:srgbClr>
                    </a:glow>
                  </a:effectLst>
                  <a:uLnTx/>
                  <a:uFillTx/>
                  <a:latin typeface="Arial" panose="020B0604020202020204"/>
                  <a:ea typeface="+mn-ea"/>
                  <a:cs typeface="+mn-cs"/>
                </a:rPr>
                <a:t>Пенистые клетки</a:t>
              </a:r>
              <a:endParaRPr kumimoji="0" lang="en-IN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glow rad="50800">
                    <a:srgbClr val="FFFFFF">
                      <a:alpha val="40000"/>
                    </a:srgbClr>
                  </a:glow>
                </a:effectLst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4986178" y="1510406"/>
            <a:ext cx="2178481" cy="153888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Прогрессирование атеросклероза</a:t>
            </a:r>
            <a:endParaRPr kumimoji="0" lang="en-IN" sz="1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6" name="Rectangle: Rounded Corners 2"/>
          <p:cNvSpPr/>
          <p:nvPr/>
        </p:nvSpPr>
        <p:spPr>
          <a:xfrm>
            <a:off x="987633" y="4538195"/>
            <a:ext cx="7358545" cy="35883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A621"/>
              </a:gs>
              <a:gs pos="100000">
                <a:srgbClr val="F96233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/>
              <a:t>Примордиальная 	</a:t>
            </a:r>
            <a:r>
              <a:rPr lang="en-GB" sz="1200" b="1"/>
              <a:t> </a:t>
            </a:r>
            <a:r>
              <a:rPr lang="ru-RU" sz="1200" b="1"/>
              <a:t>Далеко зашедший субклинический атеросклероз</a:t>
            </a:r>
            <a:endParaRPr lang="en-US" sz="1200" b="1"/>
          </a:p>
        </p:txBody>
      </p:sp>
      <p:sp>
        <p:nvSpPr>
          <p:cNvPr id="57" name="Rectangle: Rounded Corners 3"/>
          <p:cNvSpPr/>
          <p:nvPr/>
        </p:nvSpPr>
        <p:spPr>
          <a:xfrm>
            <a:off x="8612737" y="4538194"/>
            <a:ext cx="2351013" cy="350027"/>
          </a:xfrm>
          <a:prstGeom prst="roundRect">
            <a:avLst>
              <a:gd name="adj" fmla="val 50000"/>
            </a:avLst>
          </a:prstGeom>
          <a:solidFill>
            <a:srgbClr val="F962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/>
              <a:t>Вторичная профилактика</a:t>
            </a:r>
            <a:endParaRPr lang="en-US" sz="1200" b="1"/>
          </a:p>
        </p:txBody>
      </p:sp>
      <p:sp>
        <p:nvSpPr>
          <p:cNvPr id="58" name="Isosceles Triangle 4"/>
          <p:cNvSpPr/>
          <p:nvPr/>
        </p:nvSpPr>
        <p:spPr>
          <a:xfrm rot="5400000">
            <a:off x="8377981" y="4641337"/>
            <a:ext cx="202590" cy="13908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6"/>
          <p:cNvGrpSpPr/>
          <p:nvPr/>
        </p:nvGrpSpPr>
        <p:grpSpPr>
          <a:xfrm>
            <a:off x="4318612" y="5130096"/>
            <a:ext cx="3753193" cy="921454"/>
            <a:chOff x="5429776" y="5309688"/>
            <a:chExt cx="3459296" cy="504000"/>
          </a:xfrm>
        </p:grpSpPr>
        <p:sp>
          <p:nvSpPr>
            <p:cNvPr id="60" name="TextBox 59"/>
            <p:cNvSpPr txBox="1"/>
            <p:nvPr/>
          </p:nvSpPr>
          <p:spPr>
            <a:xfrm>
              <a:off x="5429776" y="5309688"/>
              <a:ext cx="3459296" cy="504000"/>
            </a:xfrm>
            <a:prstGeom prst="roundRect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tx2"/>
                </a:gs>
              </a:gsLst>
              <a:lin ang="18000000" scaled="0"/>
            </a:gradFill>
          </p:spPr>
          <p:txBody>
            <a:bodyPr wrap="square" lIns="0" tIns="0" rIns="0" bIns="0" anchor="ctr" anchorCtr="0">
              <a:noAutofit/>
            </a:bodyPr>
            <a:lstStyle>
              <a:defPPr>
                <a:defRPr lang="en-US"/>
              </a:defPPr>
              <a:lvl1pPr algn="ctr">
                <a:spcBef>
                  <a:spcPts val="600"/>
                </a:spcBef>
                <a:defRPr sz="14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719455" algn="l" defTabSz="1219200">
                <a:lnSpc>
                  <a:spcPct val="85000"/>
                </a:lnSpc>
                <a:spcBef>
                  <a:spcPts val="0"/>
                </a:spcBef>
              </a:pPr>
              <a:r>
                <a:rPr lang="ru-RU" sz="1600" b="1" spc="-40">
                  <a:solidFill>
                    <a:schemeClr val="bg1"/>
                  </a:solidFill>
                  <a:latin typeface="Arial" panose="020B0604020202020204"/>
                  <a:cs typeface="Arial" panose="020B0604020202020204"/>
                </a:rPr>
                <a:t>Ишемических событий происходит при клинически незначимом стенозе</a:t>
              </a:r>
              <a:r>
                <a:rPr lang="ru-RU" sz="1600" b="1" spc="-40" baseline="30000">
                  <a:solidFill>
                    <a:schemeClr val="bg1"/>
                  </a:solidFill>
                  <a:latin typeface="Arial" panose="020B0604020202020204"/>
                  <a:cs typeface="Arial" panose="020B0604020202020204"/>
                </a:rPr>
                <a:t>1</a:t>
              </a:r>
              <a:endParaRPr lang="en-IN" sz="1600" b="1" spc="-40" baseline="30000">
                <a:solidFill>
                  <a:schemeClr val="bg1"/>
                </a:soli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430636" y="5442088"/>
              <a:ext cx="817605" cy="202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&gt;50%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Group 9"/>
          <p:cNvGrpSpPr/>
          <p:nvPr/>
        </p:nvGrpSpPr>
        <p:grpSpPr>
          <a:xfrm>
            <a:off x="8085423" y="5130096"/>
            <a:ext cx="2878327" cy="921454"/>
            <a:chOff x="9298037" y="5215018"/>
            <a:chExt cx="2351013" cy="504000"/>
          </a:xfrm>
        </p:grpSpPr>
        <p:sp>
          <p:nvSpPr>
            <p:cNvPr id="63" name="TextBox 62"/>
            <p:cNvSpPr txBox="1"/>
            <p:nvPr/>
          </p:nvSpPr>
          <p:spPr>
            <a:xfrm>
              <a:off x="9298037" y="5215018"/>
              <a:ext cx="2351013" cy="504000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lIns="0" tIns="0" rIns="0" bIns="0" anchor="ctr" anchorCtr="0">
              <a:noAutofit/>
            </a:bodyPr>
            <a:lstStyle>
              <a:defPPr>
                <a:defRPr lang="en-US"/>
              </a:defPPr>
              <a:lvl1pPr algn="ctr">
                <a:spcBef>
                  <a:spcPts val="600"/>
                </a:spcBef>
                <a:defRPr sz="140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719455" algn="l" defTabSz="1219200">
                <a:spcBef>
                  <a:spcPts val="0"/>
                </a:spcBef>
              </a:pPr>
              <a:r>
                <a:rPr lang="ru-RU" sz="1600" b="1" spc="-40">
                  <a:solidFill>
                    <a:schemeClr val="bg1"/>
                  </a:solidFill>
                  <a:latin typeface="Arial" panose="020B0604020202020204"/>
                  <a:cs typeface="Arial" panose="020B0604020202020204"/>
                </a:rPr>
                <a:t>Вторичных событий происходит на новых АСБ</a:t>
              </a:r>
              <a:r>
                <a:rPr lang="ru-RU" sz="1600" b="1" spc="-40" baseline="30000">
                  <a:solidFill>
                    <a:schemeClr val="bg1"/>
                  </a:solidFill>
                  <a:latin typeface="Arial" panose="020B0604020202020204"/>
                  <a:cs typeface="Arial" panose="020B0604020202020204"/>
                </a:rPr>
                <a:t>2</a:t>
              </a:r>
              <a:endParaRPr lang="en-IN" sz="1600" b="1" spc="-40" baseline="30000">
                <a:solidFill>
                  <a:schemeClr val="bg1"/>
                </a:solidFill>
                <a:latin typeface="Arial" panose="020B0604020202020204"/>
                <a:cs typeface="Arial" panose="020B0604020202020204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299019" y="5365770"/>
              <a:ext cx="817605" cy="202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~50%</a:t>
              </a:r>
              <a:endParaRPr lang="en-US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900175" y="92020"/>
            <a:ext cx="10539360" cy="583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fontScale="90000"/>
          </a:bodyPr>
          <a:lstStyle/>
          <a:p>
            <a:pPr indent="0" algn="ctr" defTabSz="914400">
              <a:lnSpc>
                <a:spcPct val="90000"/>
              </a:lnSpc>
              <a:buNone/>
              <a:tabLst>
                <a:tab pos="0" algn="l"/>
              </a:tabLst>
            </a:pPr>
            <a:r>
              <a:rPr lang="ru-RU" sz="4400" b="0" strike="noStrike" spc="-1">
                <a:solidFill>
                  <a:schemeClr val="dk1"/>
                </a:solidFill>
                <a:latin typeface="Calibri Light" panose="020F0302020204030204"/>
              </a:rPr>
              <a:t>Оценка рисков</a:t>
            </a:r>
            <a:endParaRPr lang="ru-RU" sz="4400" b="0" strike="noStrike" spc="-1">
              <a:solidFill>
                <a:srgbClr val="000000"/>
              </a:solidFill>
              <a:latin typeface="Arial" panose="020B0604020202020204"/>
            </a:endParaRPr>
          </a:p>
        </p:txBody>
      </p:sp>
      <p:pic>
        <p:nvPicPr>
          <p:cNvPr id="217" name="Объект 3"/>
          <p:cNvPicPr/>
          <p:nvPr/>
        </p:nvPicPr>
        <p:blipFill>
          <a:blip r:embed="rId3"/>
          <a:stretch>
            <a:fillRect/>
          </a:stretch>
        </p:blipFill>
        <p:spPr>
          <a:xfrm>
            <a:off x="312420" y="784225"/>
            <a:ext cx="11048365" cy="4516755"/>
          </a:xfrm>
          <a:prstGeom prst="rect">
            <a:avLst/>
          </a:prstGeom>
          <a:ln w="0">
            <a:noFill/>
          </a:ln>
        </p:spPr>
      </p:pic>
      <p:pic>
        <p:nvPicPr>
          <p:cNvPr id="218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2118995" y="5212080"/>
            <a:ext cx="7693025" cy="15570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914653" y="1155491"/>
            <a:ext cx="1879215" cy="1879215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453" y="3039839"/>
            <a:ext cx="11533094" cy="1195315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>
                <a:solidFill>
                  <a:schemeClr val="accent1"/>
                </a:solidFill>
              </a:rPr>
              <a:t>Целевой уровень ХС ЛНП для пациентов перенесших </a:t>
            </a:r>
            <a:br>
              <a:rPr lang="ru-RU" sz="3200" i="1" dirty="0">
                <a:solidFill>
                  <a:schemeClr val="accent1"/>
                </a:solidFill>
              </a:rPr>
            </a:br>
            <a:r>
              <a:rPr lang="ru-RU" sz="3200" i="1" dirty="0">
                <a:solidFill>
                  <a:schemeClr val="accent1"/>
                </a:solidFill>
              </a:rPr>
              <a:t>сердечно-сосудистые события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871" y="6304002"/>
            <a:ext cx="1182092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Клинические рекомендации «Нарушения липидного обмена»</a:t>
            </a:r>
          </a:p>
          <a:p>
            <a:pPr lvl="0">
              <a:defRPr/>
            </a:pPr>
            <a:r>
              <a:rPr lang="ru-RU" sz="1000" dirty="0"/>
              <a:t>Приказ Министерства здравоохранения Российской Федерации от 14.04.2025 № 203н «Об утверждении критериев оценки качества медицинской помощи» </a:t>
            </a:r>
            <a:r>
              <a:rPr lang="ru-RU" sz="1000" dirty="0">
                <a:hlinkClick r:id="rId2"/>
              </a:rPr>
              <a:t>Приказ Министерства здравоохранения Российской Федерации от 14.04.2025 № 203н ∙ Официальное опубликование правовых актов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8853" y="1425488"/>
            <a:ext cx="13308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>
                <a:solidFill>
                  <a:schemeClr val="accent1"/>
                </a:solidFill>
              </a:rPr>
              <a:t>1,4</a:t>
            </a:r>
            <a:endParaRPr lang="ru-RU" sz="6600" b="1" i="1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3490" y="4381249"/>
            <a:ext cx="77882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FF0000"/>
                </a:solidFill>
              </a:rPr>
              <a:t>Достижение данного уровня контролируется в ходе экспертизы качества медицинской помощи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114263" y="2271536"/>
            <a:ext cx="1537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accent1"/>
                </a:solidFill>
              </a:rPr>
              <a:t>ммоль/л</a:t>
            </a:r>
            <a:endParaRPr lang="ru-RU" sz="4000" i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2"/>
          <p:cNvSpPr/>
          <p:nvPr/>
        </p:nvSpPr>
        <p:spPr>
          <a:xfrm>
            <a:off x="604838" y="2003425"/>
            <a:ext cx="6013675" cy="4048124"/>
          </a:xfrm>
          <a:prstGeom prst="roundRect">
            <a:avLst>
              <a:gd name="adj" fmla="val 3208"/>
            </a:avLst>
          </a:prstGeom>
          <a:solidFill>
            <a:schemeClr val="bg1">
              <a:lumMod val="95000"/>
              <a:alpha val="70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20" name="Group 8"/>
          <p:cNvGrpSpPr/>
          <p:nvPr/>
        </p:nvGrpSpPr>
        <p:grpSpPr>
          <a:xfrm>
            <a:off x="775761" y="1622425"/>
            <a:ext cx="5685363" cy="922094"/>
            <a:chOff x="835670" y="1386701"/>
            <a:chExt cx="5212034" cy="922094"/>
          </a:xfrm>
        </p:grpSpPr>
        <p:sp>
          <p:nvSpPr>
            <p:cNvPr id="21" name="Rectangle: Rounded Corners 2048"/>
            <p:cNvSpPr/>
            <p:nvPr/>
          </p:nvSpPr>
          <p:spPr>
            <a:xfrm>
              <a:off x="835670" y="1386701"/>
              <a:ext cx="5212034" cy="731520"/>
            </a:xfrm>
            <a:prstGeom prst="roundRect">
              <a:avLst>
                <a:gd name="adj" fmla="val 20557"/>
              </a:avLst>
            </a:prstGeom>
            <a:gradFill flip="none" rotWithShape="1">
              <a:gsLst>
                <a:gs pos="90000">
                  <a:srgbClr val="F16E00"/>
                </a:gs>
                <a:gs pos="1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ru-RU" sz="1400" b="1" i="0" u="none" strike="noStrike" kern="1200" cap="none" spc="-4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Пациенты с очень высоким риском ССО </a:t>
              </a:r>
              <a:br>
                <a:rPr lang="ru-RU" sz="1400" b="1" i="0" u="none" strike="noStrike" kern="1200" cap="none" spc="-4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/>
                </a:rPr>
              </a:br>
              <a:r>
                <a:rPr kumimoji="0" lang="ru-RU" sz="1400" b="1" i="0" u="none" strike="noStrike" kern="1200" cap="none" spc="-4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не достигают </a:t>
              </a:r>
              <a:r>
                <a:rPr lang="ru-RU" sz="1400" b="1" spc="-40">
                  <a:solidFill>
                    <a:srgbClr val="FFFFFF"/>
                  </a:solidFill>
                  <a:latin typeface="Arial" panose="020B0604020202020204"/>
                </a:rPr>
                <a:t>ЦУ</a:t>
              </a:r>
              <a:r>
                <a:rPr kumimoji="0" lang="ru-RU" sz="1400" b="1" i="0" u="none" strike="noStrike" kern="1200" cap="none" spc="-4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ХС ЛНП в соответствии </a:t>
              </a:r>
              <a:br>
                <a:rPr lang="ru-RU" sz="1400" b="1" i="0" u="none" strike="noStrike" kern="1200" cap="none" spc="-4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/>
                </a:rPr>
              </a:br>
              <a:r>
                <a:rPr kumimoji="0" lang="ru-RU" sz="1400" b="1" i="0" u="none" strike="noStrike" kern="1200" cap="none" spc="-4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с рекомендациями NCEP-ATP-III, &lt;70 мг/</a:t>
              </a:r>
              <a:r>
                <a:rPr kumimoji="0" lang="ru-RU" sz="1400" b="1" i="0" u="none" strike="noStrike" kern="1200" cap="none" spc="-4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дл</a:t>
              </a:r>
              <a:r>
                <a:rPr kumimoji="0" lang="ru-RU" sz="1400" b="1" i="0" u="none" strike="noStrike" kern="1200" cap="none" spc="-4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(</a:t>
              </a:r>
              <a:r>
                <a:rPr lang="ru-RU" sz="1400" b="1" spc="-40">
                  <a:solidFill>
                    <a:srgbClr val="FFFFFF"/>
                  </a:solidFill>
                  <a:latin typeface="Arial" panose="020B0604020202020204"/>
                </a:rPr>
                <a:t>1,8</a:t>
              </a:r>
              <a:r>
                <a:rPr kumimoji="0" lang="ru-RU" sz="1400" b="1" i="0" u="none" strike="noStrike" kern="1200" cap="none" spc="-4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ммоль/л)</a:t>
              </a:r>
              <a:endParaRPr kumimoji="0" lang="en-IN" sz="1400" b="1" i="0" u="none" strike="noStrike" kern="1200" cap="none" spc="-40" normalizeH="0" baseline="30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Flowchart: Merge 2050"/>
            <p:cNvSpPr/>
            <p:nvPr/>
          </p:nvSpPr>
          <p:spPr>
            <a:xfrm flipH="1">
              <a:off x="3116944" y="2105549"/>
              <a:ext cx="408458" cy="203246"/>
            </a:xfrm>
            <a:prstGeom prst="flowChartMerg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tIns="144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87836" y="37355"/>
            <a:ext cx="11975283" cy="12618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Недостижение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ЦУ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ХС ЛНП у большинства пациентов свидетельствует о неоптимальном лечении дислипидемии во всем мире</a:t>
            </a:r>
          </a:p>
          <a:p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Обзор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42 обсервационных исследований</a:t>
            </a:r>
            <a:endParaRPr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platzhalter 4"/>
          <p:cNvSpPr txBox="1"/>
          <p:nvPr/>
        </p:nvSpPr>
        <p:spPr bwMode="gray">
          <a:xfrm>
            <a:off x="6979872" y="1944202"/>
            <a:ext cx="4959035" cy="335784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5000"/>
              </a:lnSpc>
              <a:spcBef>
                <a:spcPts val="8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450215" indent="-269875" algn="l" defTabSz="914400" rtl="0" eaLnBrk="1" latinLnBrk="0" hangingPunct="1">
              <a:lnSpc>
                <a:spcPct val="95000"/>
              </a:lnSpc>
              <a:spcBef>
                <a:spcPts val="3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720090" indent="-269875" algn="l" defTabSz="914400" rtl="0" eaLnBrk="1" latinLnBrk="0" hangingPunct="1">
              <a:lnSpc>
                <a:spcPct val="95000"/>
              </a:lnSpc>
              <a:spcBef>
                <a:spcPts val="3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720090" indent="-269875" algn="l" defTabSz="914400" rtl="0" eaLnBrk="1" latinLnBrk="0" hangingPunct="1">
              <a:lnSpc>
                <a:spcPct val="95000"/>
              </a:lnSpc>
              <a:spcBef>
                <a:spcPts val="3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720090" indent="-269875" algn="l" defTabSz="914400" rtl="0" eaLnBrk="1" latinLnBrk="0" hangingPunct="1">
              <a:lnSpc>
                <a:spcPct val="95000"/>
              </a:lnSpc>
              <a:spcBef>
                <a:spcPts val="3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720090" indent="-269875" algn="l" defTabSz="914400" rtl="0" eaLnBrk="1" latinLnBrk="0" hangingPunct="1">
              <a:lnSpc>
                <a:spcPct val="95000"/>
              </a:lnSpc>
              <a:spcBef>
                <a:spcPts val="3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720090" indent="-269875" algn="l" defTabSz="914400" rtl="0" eaLnBrk="1" latinLnBrk="0" hangingPunct="1">
              <a:lnSpc>
                <a:spcPct val="95000"/>
              </a:lnSpc>
              <a:spcBef>
                <a:spcPts val="3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dirty="0">
                <a:solidFill>
                  <a:schemeClr val="tx1"/>
                </a:solidFill>
              </a:rPr>
              <a:t>Некоторые причины </a:t>
            </a:r>
            <a:r>
              <a:rPr lang="ru-RU" sz="1600" dirty="0" err="1">
                <a:solidFill>
                  <a:schemeClr val="tx1"/>
                </a:solidFill>
              </a:rPr>
              <a:t>недостижения</a:t>
            </a:r>
            <a:r>
              <a:rPr lang="ru-RU" sz="1600" dirty="0">
                <a:solidFill>
                  <a:schemeClr val="tx1"/>
                </a:solidFill>
              </a:rPr>
              <a:t> ЦУ ХС ЛНП: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приверженность пациентов </a:t>
            </a:r>
            <a:r>
              <a:rPr lang="ru-RU" sz="1400" b="0" dirty="0">
                <a:solidFill>
                  <a:schemeClr val="tx1"/>
                </a:solidFill>
              </a:rPr>
              <a:t>– основной фактор </a:t>
            </a:r>
            <a:endParaRPr lang="ru-RU" sz="1400" b="0" dirty="0">
              <a:solidFill>
                <a:schemeClr val="tx1"/>
              </a:solidFill>
              <a:cs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/>
                </a:solidFill>
              </a:rPr>
              <a:t>недостаточная дозировка ГЛТ</a:t>
            </a:r>
            <a:endParaRPr lang="ru-RU" sz="1400" b="0" dirty="0">
              <a:solidFill>
                <a:schemeClr val="tx1"/>
              </a:solidFill>
              <a:cs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/>
                </a:solidFill>
              </a:rPr>
              <a:t>невозможность добавления/перехода на более сильнодействующий препарат при необходимости </a:t>
            </a:r>
            <a:endParaRPr lang="ru-RU" sz="1400" b="0" dirty="0">
              <a:solidFill>
                <a:schemeClr val="tx1"/>
              </a:solidFill>
              <a:cs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/>
                </a:solidFill>
              </a:rPr>
              <a:t>отсутствие последующего наблюдения после начала лечения</a:t>
            </a:r>
            <a:endParaRPr lang="ru-RU" sz="1400" b="0" dirty="0">
              <a:solidFill>
                <a:schemeClr val="tx1"/>
              </a:solidFill>
              <a:cs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/>
                </a:solidFill>
              </a:rPr>
              <a:t>нехватка финансовых ресурсов у пациентов</a:t>
            </a:r>
            <a:endParaRPr lang="ru-RU" sz="1400" b="0" dirty="0">
              <a:solidFill>
                <a:schemeClr val="tx1"/>
              </a:solidFill>
              <a:cs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/>
                </a:solidFill>
              </a:rPr>
              <a:t>неправильное общение между медицинским работником и пациентом, особенно, среди пожилых пациентов и пациентов с низкой грамотностью</a:t>
            </a:r>
            <a:endParaRPr lang="ru-RU" sz="1400" b="0" dirty="0">
              <a:solidFill>
                <a:schemeClr val="tx1"/>
              </a:solidFill>
              <a:cs typeface="Arial" panose="020B060402020202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0" dirty="0">
                <a:solidFill>
                  <a:schemeClr val="tx1"/>
                </a:solidFill>
              </a:rPr>
              <a:t>плохая приверженность врача рекомендациям по лечению </a:t>
            </a:r>
            <a:endParaRPr lang="ru-RU" sz="1400" b="0" dirty="0">
              <a:solidFill>
                <a:schemeClr val="tx1"/>
              </a:solidFill>
              <a:cs typeface="Arial" panose="020B0604020202020204"/>
            </a:endParaRPr>
          </a:p>
        </p:txBody>
      </p:sp>
      <p:sp>
        <p:nvSpPr>
          <p:cNvPr id="15" name="Text Placeholder 5"/>
          <p:cNvSpPr txBox="1"/>
          <p:nvPr/>
        </p:nvSpPr>
        <p:spPr>
          <a:xfrm>
            <a:off x="-864525" y="6172365"/>
            <a:ext cx="11772900" cy="80645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460A9"/>
              </a:buClr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460A9"/>
              </a:buClr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0460A9"/>
              </a:buClr>
              <a:buFontTx/>
              <a:buNone/>
              <a:defRPr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37005" defTabSz="685800">
              <a:defRPr/>
            </a:pPr>
            <a:r>
              <a:rPr lang="en-US" sz="800" dirty="0">
                <a:cs typeface="Arial" panose="020B0604020202020204"/>
              </a:rPr>
              <a:t>Mitchell, S., Roso, S., Samuel, M. et al. Unmet need in the </a:t>
            </a:r>
            <a:r>
              <a:rPr lang="en-US" sz="800" dirty="0" err="1">
                <a:cs typeface="Arial" panose="020B0604020202020204"/>
              </a:rPr>
              <a:t>hyperlipidaemia</a:t>
            </a:r>
            <a:r>
              <a:rPr lang="en-US" sz="800" dirty="0">
                <a:cs typeface="Arial" panose="020B0604020202020204"/>
              </a:rPr>
              <a:t> population with high risk of cardiovascular disease: a targeted literature review of observational studies. BMC Cardiovasc </a:t>
            </a:r>
            <a:r>
              <a:rPr lang="en-US" sz="800" dirty="0" err="1">
                <a:cs typeface="Arial" panose="020B0604020202020204"/>
              </a:rPr>
              <a:t>Disord</a:t>
            </a:r>
            <a:r>
              <a:rPr lang="en-US" sz="800" dirty="0">
                <a:cs typeface="Arial" panose="020B0604020202020204"/>
              </a:rPr>
              <a:t> 16, 74 (2016). https://doi.org/10.1186/s12872-016-0241-3 </a:t>
            </a:r>
          </a:p>
        </p:txBody>
      </p:sp>
      <p:sp>
        <p:nvSpPr>
          <p:cNvPr id="18" name="Rectangle 11"/>
          <p:cNvSpPr/>
          <p:nvPr/>
        </p:nvSpPr>
        <p:spPr>
          <a:xfrm rot="16200000">
            <a:off x="-215846" y="3644540"/>
            <a:ext cx="2496729" cy="411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t" anchorCtr="0"/>
          <a:lstStyle/>
          <a:p>
            <a:pPr algn="ctr">
              <a:lnSpc>
                <a:spcPct val="95000"/>
              </a:lnSpc>
              <a:spcBef>
                <a:spcPts val="600"/>
              </a:spcBef>
            </a:pPr>
            <a:r>
              <a:rPr lang="ru-RU" sz="800">
                <a:solidFill>
                  <a:schemeClr val="tx1"/>
                </a:solidFill>
              </a:rPr>
              <a:t>% пациентов, не достигающих целевых уровней ХС ЛНП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35049" y="5050929"/>
            <a:ext cx="70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/>
              <a:t>Arafah et al., 2013 (N = 553, Arabian Gulf Countries)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24290" y="5050929"/>
            <a:ext cx="70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/>
              <a:t>Chan et al., 2012 (N = 655, China [Hong Kong])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648637" y="5050929"/>
            <a:ext cx="70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/>
              <a:t>Munawar </a:t>
            </a:r>
            <a:br>
              <a:rPr lang="en-US" sz="600"/>
            </a:br>
            <a:r>
              <a:rPr lang="en-US" sz="600"/>
              <a:t>et al., 2013</a:t>
            </a:r>
            <a:br>
              <a:rPr lang="en-US" sz="600"/>
            </a:br>
            <a:r>
              <a:rPr lang="en-US" sz="600"/>
              <a:t>(N = 290, Indonesia)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74112" y="5050929"/>
            <a:ext cx="649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/>
              <a:t>Wang </a:t>
            </a:r>
            <a:br>
              <a:rPr lang="en-US" sz="600"/>
            </a:br>
            <a:r>
              <a:rPr lang="en-US" sz="600"/>
              <a:t>et al., 2014</a:t>
            </a:r>
            <a:br>
              <a:rPr lang="en-US" sz="600"/>
            </a:br>
            <a:r>
              <a:rPr lang="en-US" sz="600"/>
              <a:t>(N = 501, Taiwan)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885986" y="5050929"/>
            <a:ext cx="6499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/>
              <a:t>Gomez-Belda </a:t>
            </a:r>
            <a:br>
              <a:rPr lang="en-US" sz="600"/>
            </a:br>
            <a:r>
              <a:rPr lang="en-US" sz="600"/>
              <a:t>et al., 2006</a:t>
            </a:r>
            <a:br>
              <a:rPr lang="en-US" sz="600"/>
            </a:br>
            <a:r>
              <a:rPr lang="en-US" sz="600"/>
              <a:t>(N = 211, Spain)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82521" y="5050929"/>
            <a:ext cx="649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/>
              <a:t>Persell </a:t>
            </a:r>
            <a:br>
              <a:rPr lang="en-US" sz="600"/>
            </a:br>
            <a:r>
              <a:rPr lang="en-US" sz="600"/>
              <a:t>et al., 2006</a:t>
            </a:r>
            <a:br>
              <a:rPr lang="en-US" sz="600"/>
            </a:br>
            <a:r>
              <a:rPr lang="en-US" sz="600"/>
              <a:t>(N = 655, US)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085406" y="5050929"/>
            <a:ext cx="649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/>
              <a:t>Wong </a:t>
            </a:r>
            <a:br>
              <a:rPr lang="en-US" sz="600"/>
            </a:br>
            <a:r>
              <a:rPr lang="en-US" sz="600"/>
              <a:t>et al., 2013</a:t>
            </a:r>
            <a:br>
              <a:rPr lang="en-US" sz="600"/>
            </a:br>
            <a:r>
              <a:rPr lang="en-US" sz="600"/>
              <a:t>(N = 225, US)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59686" y="5050929"/>
            <a:ext cx="704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/>
              <a:t>Waters </a:t>
            </a:r>
            <a:br>
              <a:rPr lang="en-US" sz="600"/>
            </a:br>
            <a:r>
              <a:rPr lang="en-US" sz="600"/>
              <a:t>et al., 2009</a:t>
            </a:r>
            <a:br>
              <a:rPr lang="en-US" sz="600"/>
            </a:br>
            <a:r>
              <a:rPr lang="en-US" sz="600"/>
              <a:t>(N = 2334, US, Canada, Mexico, Brazil, Spain, Netherlands, France, Taiwan, Korea)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45524" y="4877101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145524" y="4655558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10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45524" y="4423852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20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145524" y="4200277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30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145524" y="3976702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40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145524" y="3741245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50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145524" y="3517670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60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145524" y="3292220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70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145524" y="3070169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80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145524" y="2838780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90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145524" y="2619465"/>
            <a:ext cx="3728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/>
              <a:t>100</a:t>
            </a: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1518337" y="4750262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1518337" y="4526887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1518337" y="4303512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1518337" y="4080137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1518337" y="3856762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1518337" y="3633387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1518337" y="3410012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1518337" y="3186637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1518337" y="2963262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1518337" y="2739887"/>
            <a:ext cx="479197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Группа 57"/>
          <p:cNvGrpSpPr/>
          <p:nvPr/>
        </p:nvGrpSpPr>
        <p:grpSpPr>
          <a:xfrm>
            <a:off x="1641474" y="2819401"/>
            <a:ext cx="4515306" cy="2154238"/>
            <a:chOff x="1641474" y="2819401"/>
            <a:chExt cx="4515306" cy="2154238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1641474" y="3452019"/>
              <a:ext cx="311837" cy="152161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2243799" y="4595813"/>
              <a:ext cx="311837" cy="3778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846450" y="2990851"/>
              <a:ext cx="311837" cy="19827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3447130" y="3222625"/>
              <a:ext cx="311837" cy="175101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4047205" y="3073401"/>
              <a:ext cx="311837" cy="19002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4644793" y="2819401"/>
              <a:ext cx="311837" cy="21542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5244868" y="3248025"/>
              <a:ext cx="311837" cy="172561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5844943" y="3403601"/>
              <a:ext cx="311837" cy="15700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60" name="Прямая соединительная линия 59"/>
          <p:cNvCxnSpPr/>
          <p:nvPr/>
        </p:nvCxnSpPr>
        <p:spPr>
          <a:xfrm>
            <a:off x="1518337" y="4973638"/>
            <a:ext cx="479197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582755" y="3217459"/>
            <a:ext cx="4415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68,1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185882" y="4358113"/>
            <a:ext cx="4415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16,9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780547" y="2750956"/>
            <a:ext cx="4415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87,9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377320" y="2979664"/>
            <a:ext cx="4415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78,0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980447" y="2836228"/>
            <a:ext cx="4415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84,8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580390" y="2572642"/>
            <a:ext cx="4415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96,0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189625" y="3006033"/>
            <a:ext cx="4415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77,0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5771751" y="3152642"/>
            <a:ext cx="4415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/>
              <a:t>70,0</a:t>
            </a:r>
          </a:p>
        </p:txBody>
      </p:sp>
      <p:grpSp>
        <p:nvGrpSpPr>
          <p:cNvPr id="81" name="Группа 80"/>
          <p:cNvGrpSpPr/>
          <p:nvPr/>
        </p:nvGrpSpPr>
        <p:grpSpPr>
          <a:xfrm>
            <a:off x="1489649" y="5672500"/>
            <a:ext cx="1069281" cy="215444"/>
            <a:chOff x="1032518" y="5642020"/>
            <a:chExt cx="1069281" cy="215444"/>
          </a:xfrm>
        </p:grpSpPr>
        <p:sp>
          <p:nvSpPr>
            <p:cNvPr id="79" name="Прямоугольник 78"/>
            <p:cNvSpPr/>
            <p:nvPr/>
          </p:nvSpPr>
          <p:spPr>
            <a:xfrm>
              <a:off x="1032518" y="5691189"/>
              <a:ext cx="117135" cy="11710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132773" y="5642020"/>
              <a:ext cx="96902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/>
                <a:t>Middle East/Asia</a:t>
              </a: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2645664" y="5672500"/>
            <a:ext cx="653315" cy="215444"/>
            <a:chOff x="1032518" y="5642020"/>
            <a:chExt cx="653315" cy="215444"/>
          </a:xfrm>
        </p:grpSpPr>
        <p:sp>
          <p:nvSpPr>
            <p:cNvPr id="83" name="Прямоугольник 82"/>
            <p:cNvSpPr/>
            <p:nvPr/>
          </p:nvSpPr>
          <p:spPr>
            <a:xfrm>
              <a:off x="1032518" y="5691189"/>
              <a:ext cx="117135" cy="1171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132773" y="5642020"/>
              <a:ext cx="5530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/>
                <a:t>Europe</a:t>
              </a: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3391035" y="5672500"/>
            <a:ext cx="446041" cy="215444"/>
            <a:chOff x="1032518" y="5642020"/>
            <a:chExt cx="446041" cy="215444"/>
          </a:xfrm>
        </p:grpSpPr>
        <p:sp>
          <p:nvSpPr>
            <p:cNvPr id="86" name="Прямоугольник 85"/>
            <p:cNvSpPr/>
            <p:nvPr/>
          </p:nvSpPr>
          <p:spPr>
            <a:xfrm>
              <a:off x="1032518" y="5691189"/>
              <a:ext cx="117135" cy="11710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132773" y="5642020"/>
              <a:ext cx="34578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/>
                <a:t>US</a:t>
              </a: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3902769" y="5672500"/>
            <a:ext cx="653315" cy="215444"/>
            <a:chOff x="1032518" y="5642020"/>
            <a:chExt cx="653315" cy="215444"/>
          </a:xfrm>
        </p:grpSpPr>
        <p:sp>
          <p:nvSpPr>
            <p:cNvPr id="89" name="Прямоугольник 88"/>
            <p:cNvSpPr/>
            <p:nvPr/>
          </p:nvSpPr>
          <p:spPr>
            <a:xfrm>
              <a:off x="1032518" y="5691189"/>
              <a:ext cx="117135" cy="11710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132773" y="5642020"/>
              <a:ext cx="5530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/>
                <a:t>Global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89526" y="6652470"/>
            <a:ext cx="69934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ХС ЛНП- холестерин липопротеинов низкой плотности; ЦУ – целевой уровень; ГЛТ – гиполипидемическая терапия;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84457829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B5CqlhrECWEks3XzS5Mv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Novartis 2016">
  <a:themeElements>
    <a:clrScheme name="Custom 6">
      <a:dk1>
        <a:srgbClr val="000000"/>
      </a:dk1>
      <a:lt1>
        <a:srgbClr val="FFFFFF"/>
      </a:lt1>
      <a:dk2>
        <a:srgbClr val="9D9D9C"/>
      </a:dk2>
      <a:lt2>
        <a:srgbClr val="C6C6C6"/>
      </a:lt2>
      <a:accent1>
        <a:srgbClr val="023761"/>
      </a:accent1>
      <a:accent2>
        <a:srgbClr val="0460A9"/>
      </a:accent2>
      <a:accent3>
        <a:srgbClr val="5191DD"/>
      </a:accent3>
      <a:accent4>
        <a:srgbClr val="9ABFDC"/>
      </a:accent4>
      <a:accent5>
        <a:srgbClr val="C6C6C6"/>
      </a:accent5>
      <a:accent6>
        <a:srgbClr val="9D9D9C"/>
      </a:accent6>
      <a:hlink>
        <a:srgbClr val="000000"/>
      </a:hlink>
      <a:folHlink>
        <a:srgbClr val="9D9D9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ovartis 2016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0" tIns="0" rIns="0" bIns="0"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2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Сибрава">
      <a:dk1>
        <a:srgbClr val="013162"/>
      </a:dk1>
      <a:lt1>
        <a:sysClr val="window" lastClr="FFFFFF"/>
      </a:lt1>
      <a:dk2>
        <a:srgbClr val="525252"/>
      </a:dk2>
      <a:lt2>
        <a:srgbClr val="E7E6E6"/>
      </a:lt2>
      <a:accent1>
        <a:srgbClr val="AB47BC"/>
      </a:accent1>
      <a:accent2>
        <a:srgbClr val="1A849D"/>
      </a:accent2>
      <a:accent3>
        <a:srgbClr val="22AFBA"/>
      </a:accent3>
      <a:accent4>
        <a:srgbClr val="FFC000"/>
      </a:accent4>
      <a:accent5>
        <a:srgbClr val="70AD47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3c9bec58-8084-492e-8360-0e1cfe36408c}" enabled="1" method="Standard" siteId="{f35a6974-607f-47d4-82d7-ff31d7dc53a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4149</Words>
  <Application>Microsoft Office PowerPoint</Application>
  <PresentationFormat>Widescreen</PresentationFormat>
  <Paragraphs>483</Paragraphs>
  <Slides>31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50" baseType="lpstr">
      <vt:lpstr>Aptos</vt:lpstr>
      <vt:lpstr>Aptos Display</vt:lpstr>
      <vt:lpstr>Aptos Display (Headings)</vt:lpstr>
      <vt:lpstr>Arial</vt:lpstr>
      <vt:lpstr>Arial Black</vt:lpstr>
      <vt:lpstr>Arial MT</vt:lpstr>
      <vt:lpstr>Arial Regular</vt:lpstr>
      <vt:lpstr>Calibri</vt:lpstr>
      <vt:lpstr>Calibri Light</vt:lpstr>
      <vt:lpstr>Gill Sans Nova</vt:lpstr>
      <vt:lpstr>Segoe UI</vt:lpstr>
      <vt:lpstr>Times New Roman</vt:lpstr>
      <vt:lpstr>Wingdings</vt:lpstr>
      <vt:lpstr>Office Theme</vt:lpstr>
      <vt:lpstr>1_Office Theme</vt:lpstr>
      <vt:lpstr>1_Novartis 2016</vt:lpstr>
      <vt:lpstr>2_Office Theme</vt:lpstr>
      <vt:lpstr>4_Office Theme</vt:lpstr>
      <vt:lpstr>think-cell Slide</vt:lpstr>
      <vt:lpstr>Современные аспекты терапии и возможности лекарственного обеспечения пациентов с гиперхолестеринемией в Московской области</vt:lpstr>
      <vt:lpstr>Актуальность лекарственного обеспечения гиполипидемическими препаратами</vt:lpstr>
      <vt:lpstr>PowerPoint Presentation</vt:lpstr>
      <vt:lpstr>Структура смертности по заболевания в РФ 2024 </vt:lpstr>
      <vt:lpstr>PowerPoint Presentation</vt:lpstr>
      <vt:lpstr>PowerPoint Presentation</vt:lpstr>
      <vt:lpstr>Оценка рисков</vt:lpstr>
      <vt:lpstr>Целевой уровень ХС ЛНП для пациентов перенесших  сердечно-сосудистые события</vt:lpstr>
      <vt:lpstr>PowerPoint Presentation</vt:lpstr>
      <vt:lpstr>Не более 13% пациентов достигают целевого уровня ХС ЛНП в течение полугода после перенесенного острого сердечно-сосудистого события</vt:lpstr>
      <vt:lpstr>Как достичь целевого уровня ХС ЛНП?</vt:lpstr>
      <vt:lpstr>PowerPoint Presentation</vt:lpstr>
      <vt:lpstr>PowerPoint Presentation</vt:lpstr>
      <vt:lpstr>Как обосновать необходимость назначения лекарственного препарата?</vt:lpstr>
      <vt:lpstr>Достижение целевого уровня ХС ЛНП оценивается и будет оцениваться в ходе экспертизы качества МП. Приказ Минздрава 203н</vt:lpstr>
      <vt:lpstr>Какие категории граждан имеют право на лекарственное обеспечение за счет государства?</vt:lpstr>
      <vt:lpstr>Основные каналы лекарственного обеспечения гиполипидемической терапией</vt:lpstr>
      <vt:lpstr>Обеспечение пациентов 3-ей линией гиполипидемической терапии. Федеральная льгота</vt:lpstr>
      <vt:lpstr>Обеспечение пациентов 3-ей линией гиполипидемической терапии. Региональная льгота</vt:lpstr>
      <vt:lpstr>Обеспечение пациентов 3-ей линией гиполипидемической терапии. ОМС</vt:lpstr>
      <vt:lpstr>Тариф на инклисиран включен в Программу государственных гарантий на 2025 год 04.09.2025</vt:lpstr>
      <vt:lpstr>Стоимость тарифа на инклисиран в системе ОМС Московской области</vt:lpstr>
      <vt:lpstr>Алгоритм обеспечения пациента в на амбулаторном этапе1</vt:lpstr>
      <vt:lpstr>Алгоритм обеспечения пациента в канале ОМС1, 2, 3</vt:lpstr>
      <vt:lpstr>Как выбрать схему лекарственной терапии с точки зрения фармакоэкономики?</vt:lpstr>
      <vt:lpstr>Для оценки экономических аспектов терапии необходимо учитывать стоимость годового курса терапии</vt:lpstr>
      <vt:lpstr>Диспансерное наблюдение</vt:lpstr>
      <vt:lpstr>Липопротеин(a) – уникальный липопротеин с проатерогенными, провоспалительными и протромботическими свойствами1-4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аспекты терапии и возможности лекарственного обеспечения пациентов с гиперхолестеринемией</dc:title>
  <dc:creator>Vekilov, Philipp</dc:creator>
  <cp:lastModifiedBy>Gorelov, Pavel</cp:lastModifiedBy>
  <cp:revision>14</cp:revision>
  <dcterms:created xsi:type="dcterms:W3CDTF">2025-04-01T06:06:00Z</dcterms:created>
  <dcterms:modified xsi:type="dcterms:W3CDTF">2025-11-27T14:07:55Z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c9bec58-8084-492e-8360-0e1cfe36408c_Enabled">
    <vt:lpwstr>true</vt:lpwstr>
  </property>
  <property fmtid="{D5CDD505-2E9C-101B-9397-08002B2CF9AE}" pid="3" name="MSIP_Label_3c9bec58-8084-492e-8360-0e1cfe36408c_SetDate">
    <vt:lpwstr>2025-04-01T06:35:17Z</vt:lpwstr>
  </property>
  <property fmtid="{D5CDD505-2E9C-101B-9397-08002B2CF9AE}" pid="4" name="MSIP_Label_3c9bec58-8084-492e-8360-0e1cfe36408c_Method">
    <vt:lpwstr>Standard</vt:lpwstr>
  </property>
  <property fmtid="{D5CDD505-2E9C-101B-9397-08002B2CF9AE}" pid="5" name="MSIP_Label_3c9bec58-8084-492e-8360-0e1cfe36408c_Name">
    <vt:lpwstr>Not Protected -Pilot</vt:lpwstr>
  </property>
  <property fmtid="{D5CDD505-2E9C-101B-9397-08002B2CF9AE}" pid="6" name="MSIP_Label_3c9bec58-8084-492e-8360-0e1cfe36408c_SiteId">
    <vt:lpwstr>f35a6974-607f-47d4-82d7-ff31d7dc53a5</vt:lpwstr>
  </property>
  <property fmtid="{D5CDD505-2E9C-101B-9397-08002B2CF9AE}" pid="7" name="MSIP_Label_3c9bec58-8084-492e-8360-0e1cfe36408c_ActionId">
    <vt:lpwstr>f43d5403-cef4-4810-8072-2d226326e585</vt:lpwstr>
  </property>
  <property fmtid="{D5CDD505-2E9C-101B-9397-08002B2CF9AE}" pid="8" name="MSIP_Label_3c9bec58-8084-492e-8360-0e1cfe36408c_ContentBits">
    <vt:lpwstr>0</vt:lpwstr>
  </property>
  <property fmtid="{D5CDD505-2E9C-101B-9397-08002B2CF9AE}" pid="9" name="MSIP_Label_3c9bec58-8084-492e-8360-0e1cfe36408c_Tag">
    <vt:lpwstr>10, 3, 0, 1</vt:lpwstr>
  </property>
  <property fmtid="{D5CDD505-2E9C-101B-9397-08002B2CF9AE}" pid="10" name="ICV">
    <vt:lpwstr>D5A3F61EE3CD45268E30E6BF972514B0_12</vt:lpwstr>
  </property>
  <property fmtid="{D5CDD505-2E9C-101B-9397-08002B2CF9AE}" pid="11" name="KSOProductBuildVer">
    <vt:lpwstr>1049-12.2.0.23155</vt:lpwstr>
  </property>
</Properties>
</file>